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notesSlides/notesSlide9.xml" ContentType="application/vnd.openxmlformats-officedocument.presentationml.notesSlide+xml"/>
  <Override PartName="/ppt/tags/tag1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13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570" r:id="rId3"/>
    <p:sldId id="547" r:id="rId4"/>
    <p:sldId id="544" r:id="rId5"/>
    <p:sldId id="535" r:id="rId6"/>
    <p:sldId id="452" r:id="rId7"/>
    <p:sldId id="488" r:id="rId8"/>
    <p:sldId id="430" r:id="rId9"/>
    <p:sldId id="455" r:id="rId10"/>
    <p:sldId id="548" r:id="rId11"/>
    <p:sldId id="556" r:id="rId12"/>
    <p:sldId id="546" r:id="rId13"/>
    <p:sldId id="549" r:id="rId14"/>
    <p:sldId id="558" r:id="rId15"/>
    <p:sldId id="551" r:id="rId16"/>
    <p:sldId id="471" r:id="rId17"/>
    <p:sldId id="568" r:id="rId18"/>
    <p:sldId id="560" r:id="rId19"/>
    <p:sldId id="559" r:id="rId20"/>
    <p:sldId id="562" r:id="rId21"/>
    <p:sldId id="557" r:id="rId22"/>
    <p:sldId id="435" r:id="rId23"/>
    <p:sldId id="564" r:id="rId24"/>
    <p:sldId id="525" r:id="rId25"/>
    <p:sldId id="552" r:id="rId26"/>
    <p:sldId id="567" r:id="rId27"/>
    <p:sldId id="566" r:id="rId28"/>
    <p:sldId id="553" r:id="rId29"/>
    <p:sldId id="569" r:id="rId30"/>
    <p:sldId id="393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FFFF"/>
    <a:srgbClr val="FCFEFD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125" d="100"/>
          <a:sy n="125" d="100"/>
        </p:scale>
        <p:origin x="-320" y="664"/>
      </p:cViewPr>
      <p:guideLst>
        <p:guide orient="horz" pos="3569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45B729-7D57-E349-BE11-38DC2B2EABE9}" type="datetimeFigureOut">
              <a:rPr lang="en-US" smtClean="0"/>
              <a:t>6/13/17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3A8D1F-B14F-9945-B45C-C93BFCB73E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252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0C2CB1-1065-D644-869C-3F9071DB82DA}" type="datetimeFigureOut">
              <a:rPr lang="en-US" smtClean="0"/>
              <a:t>6/13/17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DEFD2E-B4EB-6B4C-A915-62DAD8C1B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148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the title slide indicates, today I’ll try to take stock of the field of RNA Drug Discovery, in particular structure-based RNA drug discovery. In the case of proteins, this approaches has enabled many drugs to be discovered that “successfully” treat a wide range of diseases. In contrast, RNA drug discovery is a relatively young field.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EFD2E-B4EB-6B4C-A915-62DAD8C1B7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90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52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I </a:t>
            </a:r>
            <a:r>
              <a:rPr lang="en-US" dirty="0" smtClean="0"/>
              <a:t>The first aim I describe</a:t>
            </a:r>
            <a:r>
              <a:rPr lang="en-US" baseline="0" dirty="0" smtClean="0"/>
              <a:t> addresses 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need. 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EFD2E-B4EB-6B4C-A915-62DAD8C1B7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9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the title slide indicates, today I’ll try to take stock of the field of RNA Drug Discovery, in particular structure-based RNA drug discovery. In the case of proteins, this approaches has enabled many drugs to be discovered that “successfully” treat a wide range of diseases. In contrast, RNA drug discovery is a relatively young field.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EFD2E-B4EB-6B4C-A915-62DAD8C1B7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9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the title slide indicates, today I’ll try to take stock of the field of RNA Drug Discovery, in particular structure-based RNA drug discovery. In the case of proteins, this approaches has enabled many drugs to be discovered that “successfully” treat a wide range of diseases. In contrast, RNA drug discovery is a relatively young field.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DEFD2E-B4EB-6B4C-A915-62DAD8C1B7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9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29A42-E6AF-DF46-92FE-33672CB9AE6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66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B8060-C649-8B47-BFF1-F5C9EA8E22F3}" type="datetime1">
              <a:rPr lang="en-US" smtClean="0"/>
              <a:t>6/13/17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7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FBBE9-D266-3F40-9C85-75F6F02DD1A5}" type="datetime1">
              <a:rPr lang="en-US" smtClean="0"/>
              <a:t>6/13/17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1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2F61-5828-3844-9E5D-CE31ECD2C0AA}" type="datetime1">
              <a:rPr lang="en-US" smtClean="0"/>
              <a:t>6/13/17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30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502D-BBD8-0648-BEC3-E1DB794654C5}" type="datetime1">
              <a:rPr lang="en-US" smtClean="0"/>
              <a:t>6/13/17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18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3B8FB-5A36-D94F-A0F5-FDC0F43DC77F}" type="datetime1">
              <a:rPr lang="en-US" smtClean="0"/>
              <a:t>6/13/17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8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BBB58-C595-D441-9350-5DEE9241E780}" type="datetime1">
              <a:rPr lang="en-US" smtClean="0"/>
              <a:t>6/13/17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8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3EF30-7812-9D4F-A400-3631B661F4A5}" type="datetime1">
              <a:rPr lang="en-US" smtClean="0"/>
              <a:t>6/13/17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636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F9517-2B52-3245-8AA3-6C77A600549E}" type="datetime1">
              <a:rPr lang="en-US" smtClean="0"/>
              <a:t>6/13/17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2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3FDD0-DDA3-1B42-ADD8-16A6DF1B49F4}" type="datetime1">
              <a:rPr lang="en-US" smtClean="0"/>
              <a:t>6/13/17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118BB-468B-F54A-9338-A7FFF785C94D}" type="datetime1">
              <a:rPr lang="en-US" smtClean="0"/>
              <a:t>6/13/17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5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62E6F-4E74-8143-BE80-EA507F25BB41}" type="datetime1">
              <a:rPr lang="en-US" smtClean="0"/>
              <a:t>6/13/17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7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E7269-3D60-2B4A-8786-2139A3205B01}" type="datetime1">
              <a:rPr lang="en-US" smtClean="0"/>
              <a:t>6/13/17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F8786-782F-224E-B071-6316B6097D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86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7" Type="http://schemas.openxmlformats.org/officeDocument/2006/relationships/image" Target="../media/image13.emf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6.xml"/><Relationship Id="rId6" Type="http://schemas.openxmlformats.org/officeDocument/2006/relationships/image" Target="../media/image2.png"/><Relationship Id="rId7" Type="http://schemas.openxmlformats.org/officeDocument/2006/relationships/image" Target="../media/image14.png"/><Relationship Id="rId1" Type="http://schemas.openxmlformats.org/officeDocument/2006/relationships/tags" Target="../tags/tag6.xml"/><Relationship Id="rId2" Type="http://schemas.microsoft.com/office/2007/relationships/media" Target="../media/media2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2.png"/><Relationship Id="rId5" Type="http://schemas.openxmlformats.org/officeDocument/2006/relationships/image" Target="../media/image16.emf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emf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6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image" Target="../media/image2.png"/><Relationship Id="rId5" Type="http://schemas.openxmlformats.org/officeDocument/2006/relationships/image" Target="../media/image20.emf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2.png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1.emf"/><Relationship Id="rId1" Type="http://schemas.openxmlformats.org/officeDocument/2006/relationships/tags" Target="../tags/tag15.x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tags" Target="../tags/tag17.x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4.emf"/><Relationship Id="rId5" Type="http://schemas.openxmlformats.org/officeDocument/2006/relationships/image" Target="../media/image2.png"/><Relationship Id="rId1" Type="http://schemas.openxmlformats.org/officeDocument/2006/relationships/tags" Target="../tags/tag18.x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2.png"/><Relationship Id="rId1" Type="http://schemas.openxmlformats.org/officeDocument/2006/relationships/tags" Target="../tags/tag19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2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4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6" Type="http://schemas.openxmlformats.org/officeDocument/2006/relationships/image" Target="../media/image2.png"/><Relationship Id="rId1" Type="http://schemas.openxmlformats.org/officeDocument/2006/relationships/tags" Target="../tags/tag3.xml"/><Relationship Id="rId2" Type="http://schemas.microsoft.com/office/2007/relationships/media" Target="../media/media1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g_2L94_0001.png"/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fig_2L94_0001.png"/>
          <p:cNvPicPr>
            <a:picLocks noChangeAspect="1"/>
          </p:cNvPicPr>
          <p:nvPr/>
        </p:nvPicPr>
        <p:blipFill>
          <a:blip r:embed="rId3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3520" y="1500505"/>
            <a:ext cx="8727440" cy="1470025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rial Narrow"/>
                <a:cs typeface="Arial Narrow"/>
              </a:rPr>
              <a:t>Discriminating Native from Non-Native RNA Structure Using Unassigned Chemical Shift Data</a:t>
            </a:r>
            <a:br>
              <a:rPr lang="en-US" sz="3500" dirty="0">
                <a:latin typeface="Arial Narrow"/>
                <a:cs typeface="Arial Narrow"/>
              </a:rPr>
            </a:br>
            <a:r>
              <a:rPr lang="en-US" sz="2500" dirty="0">
                <a:latin typeface="Arial Narrow"/>
                <a:cs typeface="Arial Narrow"/>
              </a:rPr>
              <a:t>Toward Rapid RNA Structure Elucidation</a:t>
            </a:r>
            <a:br>
              <a:rPr lang="en-US" sz="2500" dirty="0">
                <a:latin typeface="Arial Narrow"/>
                <a:cs typeface="Arial Narrow"/>
              </a:rPr>
            </a:br>
            <a:endParaRPr lang="en-US" sz="2500" dirty="0">
              <a:latin typeface="Arial Narrow"/>
              <a:cs typeface="Arial Narrow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2280" y="3449320"/>
            <a:ext cx="8356600" cy="1732280"/>
          </a:xfrm>
        </p:spPr>
        <p:txBody>
          <a:bodyPr>
            <a:noAutofit/>
          </a:bodyPr>
          <a:lstStyle/>
          <a:p>
            <a:r>
              <a:rPr lang="en-US" sz="2500" dirty="0" smtClean="0">
                <a:solidFill>
                  <a:schemeClr val="tx1"/>
                </a:solidFill>
                <a:latin typeface="Helvetica"/>
                <a:cs typeface="Helvetica"/>
              </a:rPr>
              <a:t>Aaron T. Frank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Helvetica"/>
                <a:cs typeface="Helvetica"/>
              </a:rPr>
              <a:t>Assistant Professor of Biophysics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Helvetica"/>
                <a:cs typeface="Helvetica"/>
              </a:rPr>
              <a:t>Assistant Professor Chemistry</a:t>
            </a:r>
          </a:p>
          <a:p>
            <a:endParaRPr lang="en-US" sz="2500" dirty="0" smtClean="0">
              <a:solidFill>
                <a:schemeClr val="tx1"/>
              </a:solidFill>
              <a:latin typeface="Helvetica"/>
              <a:cs typeface="Helvetic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28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901"/>
    </mc:Choice>
    <mc:Fallback xmlns="">
      <p:transition xmlns:p14="http://schemas.microsoft.com/office/powerpoint/2010/main" advTm="190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41649" y="1939492"/>
            <a:ext cx="5028299" cy="4651513"/>
            <a:chOff x="941649" y="1984867"/>
            <a:chExt cx="5028299" cy="4651513"/>
          </a:xfrm>
        </p:grpSpPr>
        <p:grpSp>
          <p:nvGrpSpPr>
            <p:cNvPr id="11" name="Group 10"/>
            <p:cNvGrpSpPr/>
            <p:nvPr/>
          </p:nvGrpSpPr>
          <p:grpSpPr>
            <a:xfrm>
              <a:off x="941649" y="2137271"/>
              <a:ext cx="3423477" cy="4499109"/>
              <a:chOff x="941649" y="2137271"/>
              <a:chExt cx="3423477" cy="4499109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941649" y="2340467"/>
                <a:ext cx="3423477" cy="4295913"/>
                <a:chOff x="1192696" y="1612348"/>
                <a:chExt cx="3423477" cy="4295913"/>
              </a:xfrm>
            </p:grpSpPr>
            <p:pic>
              <p:nvPicPr>
                <p:cNvPr id="17" name="Picture 16" descr="haystack.png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177" t="-3520" r="13237" b="-3865"/>
                <a:stretch/>
              </p:blipFill>
              <p:spPr>
                <a:xfrm>
                  <a:off x="1192696" y="1612348"/>
                  <a:ext cx="3412434" cy="4295913"/>
                </a:xfrm>
                <a:prstGeom prst="rect">
                  <a:avLst/>
                </a:prstGeom>
              </p:spPr>
            </p:pic>
            <p:pic>
              <p:nvPicPr>
                <p:cNvPr id="19" name="Picture 18" descr="neddle.png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177" t="6142" r="13237"/>
                <a:stretch/>
              </p:blipFill>
              <p:spPr>
                <a:xfrm>
                  <a:off x="1203739" y="1998869"/>
                  <a:ext cx="3412434" cy="3754781"/>
                </a:xfrm>
                <a:prstGeom prst="rect">
                  <a:avLst/>
                </a:prstGeom>
              </p:spPr>
            </p:pic>
          </p:grpSp>
          <p:cxnSp>
            <p:nvCxnSpPr>
              <p:cNvPr id="22" name="Straight Arrow Connector 21"/>
              <p:cNvCxnSpPr/>
              <p:nvPr/>
            </p:nvCxnSpPr>
            <p:spPr>
              <a:xfrm>
                <a:off x="2585420" y="2137271"/>
                <a:ext cx="0" cy="572065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Straight Arrow Connector 22"/>
            <p:cNvCxnSpPr/>
            <p:nvPr/>
          </p:nvCxnSpPr>
          <p:spPr>
            <a:xfrm>
              <a:off x="2585420" y="1984867"/>
              <a:ext cx="0" cy="71442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760303" y="2067500"/>
              <a:ext cx="320964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lvl="1" algn="ctr"/>
              <a:r>
                <a:rPr lang="en-US" sz="1500" u="sng" dirty="0" smtClean="0">
                  <a:latin typeface="Arial Narrow"/>
                  <a:cs typeface="Arial Narrow"/>
                </a:rPr>
                <a:t>(1) Structure prediction tools (e.g., Rosetta)</a:t>
              </a:r>
              <a:endParaRPr lang="en-US" sz="1500" u="sng" dirty="0">
                <a:latin typeface="Arial Narrow"/>
                <a:cs typeface="Arial Narrow"/>
              </a:endParaRPr>
            </a:p>
          </p:txBody>
        </p:sp>
      </p:grpSp>
      <p:sp>
        <p:nvSpPr>
          <p:cNvPr id="5" name="PB"/>
          <p:cNvSpPr/>
          <p:nvPr/>
        </p:nvSpPr>
        <p:spPr>
          <a:xfrm>
            <a:off x="0" y="0"/>
            <a:ext cx="0" cy="0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840747" y="1525859"/>
            <a:ext cx="168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Arial Narrow"/>
                <a:cs typeface="Arial Narrow"/>
              </a:rPr>
              <a:t>RNA Sequence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88357" y="1180095"/>
            <a:ext cx="25914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  <a:latin typeface="Arial Narrow"/>
                <a:cs typeface="Arial Narrow"/>
              </a:rPr>
              <a:t>…GGAUUCGCGAAUC…</a:t>
            </a:r>
            <a:endParaRPr lang="en-US" sz="2000" dirty="0">
              <a:solidFill>
                <a:srgbClr val="0000FF"/>
              </a:solidFill>
              <a:latin typeface="Arial Narrow"/>
              <a:cs typeface="Arial Narrow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124960" y="2638640"/>
            <a:ext cx="4746782" cy="3843129"/>
            <a:chOff x="4124960" y="2638640"/>
            <a:chExt cx="4746782" cy="3843129"/>
          </a:xfrm>
        </p:grpSpPr>
        <p:grpSp>
          <p:nvGrpSpPr>
            <p:cNvPr id="4" name="Group 3"/>
            <p:cNvGrpSpPr/>
            <p:nvPr/>
          </p:nvGrpSpPr>
          <p:grpSpPr>
            <a:xfrm>
              <a:off x="4472471" y="2638640"/>
              <a:ext cx="4399271" cy="3843129"/>
              <a:chOff x="4591002" y="1910521"/>
              <a:chExt cx="4399271" cy="3843129"/>
            </a:xfrm>
          </p:grpSpPr>
          <p:pic>
            <p:nvPicPr>
              <p:cNvPr id="20" name="Picture 19" descr="neddle.png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81" t="3933" r="24539"/>
              <a:stretch/>
            </p:blipFill>
            <p:spPr>
              <a:xfrm>
                <a:off x="6417143" y="1910521"/>
                <a:ext cx="2573130" cy="3843129"/>
              </a:xfrm>
              <a:prstGeom prst="rect">
                <a:avLst/>
              </a:prstGeom>
            </p:spPr>
          </p:pic>
          <p:cxnSp>
            <p:nvCxnSpPr>
              <p:cNvPr id="21" name="Straight Arrow Connector 20"/>
              <p:cNvCxnSpPr/>
              <p:nvPr/>
            </p:nvCxnSpPr>
            <p:spPr>
              <a:xfrm>
                <a:off x="4591002" y="3694164"/>
                <a:ext cx="1710837" cy="0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4124960" y="3755824"/>
              <a:ext cx="214978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ctr"/>
              <a:r>
                <a:rPr lang="en-US" sz="1500" u="sng" dirty="0" smtClean="0">
                  <a:latin typeface="Arial Narrow"/>
                  <a:cs typeface="Arial Narrow"/>
                </a:rPr>
                <a:t>(2) Filter with </a:t>
              </a:r>
            </a:p>
            <a:p>
              <a:pPr marL="0" lvl="1" algn="ctr"/>
              <a:r>
                <a:rPr lang="en-US" sz="1500" u="sng" dirty="0" smtClean="0">
                  <a:latin typeface="Arial Narrow"/>
                  <a:cs typeface="Arial Narrow"/>
                </a:rPr>
                <a:t>Assigned Chemical Shifts</a:t>
              </a:r>
              <a:endParaRPr lang="en-US" sz="1500" u="sng" dirty="0">
                <a:latin typeface="Arial Narrow"/>
                <a:cs typeface="Arial Narrow"/>
              </a:endParaRPr>
            </a:p>
          </p:txBody>
        </p:sp>
      </p:grpSp>
      <p:sp>
        <p:nvSpPr>
          <p:cNvPr id="28" name="Shape 51"/>
          <p:cNvSpPr txBox="1">
            <a:spLocks/>
          </p:cNvSpPr>
          <p:nvPr/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</a:t>
            </a:r>
            <a:r>
              <a:rPr lang="en-US" sz="3000" b="1" i="1" dirty="0" smtClean="0">
                <a:solidFill>
                  <a:srgbClr val="FF0000"/>
                </a:solidFill>
                <a:latin typeface="Arial Narrow"/>
                <a:cs typeface="Arial Narrow"/>
              </a:rPr>
              <a:t>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>
                <a:latin typeface="Arial Narrow"/>
                <a:cs typeface="Arial Narrow"/>
              </a:rPr>
              <a:t>Chemical Shifts</a:t>
            </a:r>
            <a:r>
              <a:rPr lang="en-US" sz="3000" dirty="0" smtClean="0">
                <a:latin typeface="Arial Narrow"/>
                <a:cs typeface="Arial Narrow"/>
              </a:rPr>
              <a:t>)</a:t>
            </a:r>
            <a:endParaRPr lang="en-US" sz="3000" dirty="0">
              <a:latin typeface="Arial Narrow"/>
              <a:cs typeface="Arial Narrow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256122" y="4509352"/>
            <a:ext cx="21548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1500" dirty="0" smtClean="0">
                <a:latin typeface="Arial Narrow"/>
                <a:cs typeface="Arial Narrow"/>
              </a:rPr>
              <a:t>(e.g., LARMOR</a:t>
            </a:r>
            <a:r>
              <a:rPr lang="en-US" sz="1500" baseline="30000" dirty="0" smtClean="0">
                <a:latin typeface="Arial Narrow"/>
                <a:cs typeface="Arial Narrow"/>
              </a:rPr>
              <a:t>D</a:t>
            </a:r>
            <a:r>
              <a:rPr lang="en-US" sz="1500" dirty="0" smtClean="0">
                <a:latin typeface="Arial Narrow"/>
                <a:cs typeface="Arial Narrow"/>
              </a:rPr>
              <a:t>, RAMSEY</a:t>
            </a:r>
            <a:r>
              <a:rPr lang="en-US" sz="1500" dirty="0">
                <a:latin typeface="Arial Narrow"/>
                <a:cs typeface="Arial Narrow"/>
              </a:rPr>
              <a:t>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mp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388" y="4845262"/>
            <a:ext cx="1194120" cy="17629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4476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459"/>
    </mc:Choice>
    <mc:Fallback xmlns="">
      <p:transition xmlns:p14="http://schemas.microsoft.com/office/powerpoint/2010/main" advTm="5045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B"/>
          <p:cNvSpPr/>
          <p:nvPr/>
        </p:nvSpPr>
        <p:spPr>
          <a:xfrm>
            <a:off x="0" y="0"/>
            <a:ext cx="0" cy="0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pic>
        <p:nvPicPr>
          <p:cNvPr id="30" name="movie_best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501900" y="1581690"/>
            <a:ext cx="4140200" cy="3694621"/>
          </a:xfrm>
          <a:prstGeom prst="rect">
            <a:avLst/>
          </a:prstGeom>
        </p:spPr>
      </p:pic>
      <p:sp>
        <p:nvSpPr>
          <p:cNvPr id="7" name="Shape 51"/>
          <p:cNvSpPr txBox="1">
            <a:spLocks/>
          </p:cNvSpPr>
          <p:nvPr/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</a:t>
            </a:r>
            <a:r>
              <a:rPr lang="en-US" sz="3000" b="1" i="1" dirty="0" smtClean="0">
                <a:solidFill>
                  <a:srgbClr val="FF0000"/>
                </a:solidFill>
                <a:latin typeface="Arial Narrow"/>
                <a:cs typeface="Arial Narrow"/>
              </a:rPr>
              <a:t>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>
                <a:latin typeface="Arial Narrow"/>
                <a:cs typeface="Arial Narrow"/>
              </a:rPr>
              <a:t>Chemical Shifts</a:t>
            </a:r>
            <a:r>
              <a:rPr lang="en-US" sz="3000" dirty="0" smtClean="0">
                <a:latin typeface="Arial Narrow"/>
                <a:cs typeface="Arial Narrow"/>
              </a:rPr>
              <a:t>)</a:t>
            </a:r>
            <a:endParaRPr lang="en-US" sz="3000" dirty="0">
              <a:latin typeface="Arial Narrow"/>
              <a:cs typeface="Arial Narrow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66800" y="5664795"/>
            <a:ext cx="8077200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500" b="1" i="1" dirty="0">
                <a:solidFill>
                  <a:srgbClr val="000000"/>
                </a:solidFill>
                <a:latin typeface="Arial Narrow"/>
                <a:cs typeface="Arial Narrow"/>
              </a:rPr>
              <a:t>Predicting Structure of Small RNA Motifs </a:t>
            </a:r>
            <a:r>
              <a:rPr lang="en-US" sz="1500" b="1" i="1" dirty="0" smtClean="0">
                <a:solidFill>
                  <a:srgbClr val="000000"/>
                </a:solidFill>
                <a:latin typeface="Arial Narrow"/>
                <a:cs typeface="Arial Narrow"/>
              </a:rPr>
              <a:t>Using </a:t>
            </a:r>
            <a:r>
              <a:rPr lang="en-US" sz="1500" b="1" i="1" baseline="30000" dirty="0">
                <a:solidFill>
                  <a:srgbClr val="000000"/>
                </a:solidFill>
                <a:latin typeface="Arial Narrow"/>
                <a:cs typeface="Arial Narrow"/>
              </a:rPr>
              <a:t>1</a:t>
            </a:r>
            <a:r>
              <a:rPr lang="en-US" sz="1500" b="1" i="1" dirty="0">
                <a:solidFill>
                  <a:srgbClr val="000000"/>
                </a:solidFill>
                <a:latin typeface="Arial Narrow"/>
                <a:cs typeface="Arial Narrow"/>
              </a:rPr>
              <a:t>H CS (CS-Rosetta):</a:t>
            </a:r>
            <a:r>
              <a:rPr lang="en-US" sz="1500" i="1" dirty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n-US" sz="1500" i="1" dirty="0" smtClean="0">
                <a:solidFill>
                  <a:srgbClr val="000000"/>
                </a:solidFill>
                <a:latin typeface="Arial Narrow"/>
                <a:cs typeface="Arial Narrow"/>
              </a:rPr>
              <a:t>Das and Coworkers, Nature Methods, 2014</a:t>
            </a:r>
            <a:endParaRPr lang="en-US" sz="1500" i="1" dirty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500" b="1" i="1" dirty="0">
                <a:solidFill>
                  <a:srgbClr val="000000"/>
                </a:solidFill>
                <a:latin typeface="Arial Narrow"/>
                <a:cs typeface="Arial Narrow"/>
              </a:rPr>
              <a:t>Predicting Structure of Helices—Including Those Containing Non-Canonical </a:t>
            </a:r>
            <a:r>
              <a:rPr lang="en-US" sz="1500" b="1" i="1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Basepairs</a:t>
            </a:r>
            <a:r>
              <a:rPr lang="en-US" sz="1500" b="1" i="1" dirty="0" smtClean="0">
                <a:solidFill>
                  <a:srgbClr val="000000"/>
                </a:solidFill>
                <a:latin typeface="Arial Narrow"/>
                <a:cs typeface="Arial Narrow"/>
              </a:rPr>
              <a:t>—</a:t>
            </a:r>
            <a:r>
              <a:rPr lang="en-US" sz="1500" b="1" i="1" dirty="0">
                <a:solidFill>
                  <a:srgbClr val="000000"/>
                </a:solidFill>
                <a:latin typeface="Arial Narrow"/>
                <a:cs typeface="Arial Narrow"/>
              </a:rPr>
              <a:t> Using </a:t>
            </a:r>
            <a:r>
              <a:rPr lang="en-US" sz="1500" b="1" i="1" baseline="30000" dirty="0">
                <a:solidFill>
                  <a:srgbClr val="000000"/>
                </a:solidFill>
                <a:latin typeface="Arial Narrow"/>
                <a:cs typeface="Arial Narrow"/>
              </a:rPr>
              <a:t>1</a:t>
            </a:r>
            <a:r>
              <a:rPr lang="en-US" sz="1500" b="1" i="1" dirty="0">
                <a:solidFill>
                  <a:srgbClr val="000000"/>
                </a:solidFill>
                <a:latin typeface="Arial Narrow"/>
                <a:cs typeface="Arial Narrow"/>
              </a:rPr>
              <a:t>H CS</a:t>
            </a:r>
            <a:r>
              <a:rPr lang="en-US" sz="1500" b="1" i="1" dirty="0" smtClean="0">
                <a:solidFill>
                  <a:srgbClr val="000000"/>
                </a:solidFill>
                <a:latin typeface="Arial Narrow"/>
                <a:cs typeface="Arial Narrow"/>
              </a:rPr>
              <a:t>:</a:t>
            </a:r>
            <a:r>
              <a:rPr lang="en-US" sz="1500" i="1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n-US" sz="1500" i="1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Wijmenga</a:t>
            </a:r>
            <a:r>
              <a:rPr lang="en-US" sz="1500" i="1" dirty="0" smtClean="0">
                <a:solidFill>
                  <a:srgbClr val="000000"/>
                </a:solidFill>
                <a:latin typeface="Arial Narrow"/>
                <a:cs typeface="Arial Narrow"/>
              </a:rPr>
              <a:t> and coworkers, JBNMR, 2015</a:t>
            </a:r>
            <a:endParaRPr lang="en-US" sz="1500" dirty="0">
              <a:solidFill>
                <a:srgbClr val="000000"/>
              </a:solidFill>
              <a:latin typeface="Arial Narrow"/>
              <a:cs typeface="Arial Narro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675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1648"/>
    </mc:Choice>
    <mc:Fallback xmlns="">
      <p:transition xmlns:p14="http://schemas.microsoft.com/office/powerpoint/2010/main" advTm="4164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  <p:bldLst>
      <p:bldP spid="9" grpId="0"/>
    </p:bldLst>
  </p:timing>
  <p:extLst mod="1">
    <p:ext uri="{E180D4A7-C9FB-4DFB-919C-405C955672EB}">
      <p14:showEvtLst xmlns:p14="http://schemas.microsoft.com/office/powerpoint/2010/main">
        <p14:playEvt time="18674" objId="30"/>
        <p14:stopEvt time="24690" objId="30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neddl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3" t="7594" r="26176" b="9910"/>
          <a:stretch/>
        </p:blipFill>
        <p:spPr>
          <a:xfrm>
            <a:off x="294640" y="2063416"/>
            <a:ext cx="2487497" cy="3295333"/>
          </a:xfrm>
          <a:prstGeom prst="rect">
            <a:avLst/>
          </a:prstGeom>
        </p:spPr>
      </p:pic>
      <p:sp>
        <p:nvSpPr>
          <p:cNvPr id="10" name="Shape 5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000" dirty="0" smtClean="0">
                <a:latin typeface="Arial Narrow"/>
                <a:cs typeface="Arial Narrow"/>
              </a:rPr>
              <a:t>Using </a:t>
            </a:r>
            <a:r>
              <a:rPr lang="en-US" sz="3000" i="1" dirty="0" smtClean="0">
                <a:solidFill>
                  <a:srgbClr val="FF0000"/>
                </a:solidFill>
                <a:latin typeface="Arial Narrow"/>
                <a:cs typeface="Arial Narrow"/>
              </a:rPr>
              <a:t>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 smtClean="0">
                <a:latin typeface="Arial Narrow"/>
                <a:cs typeface="Arial Narrow"/>
              </a:rPr>
              <a:t>Chemical Shifts, Comparison Is Straightforward </a:t>
            </a:r>
            <a:endParaRPr sz="3000" dirty="0">
              <a:latin typeface="Arial Narrow"/>
              <a:cs typeface="Arial Narrow"/>
            </a:endParaRPr>
          </a:p>
        </p:txBody>
      </p:sp>
      <p:sp>
        <p:nvSpPr>
          <p:cNvPr id="12" name="Double Brace 11"/>
          <p:cNvSpPr/>
          <p:nvPr/>
        </p:nvSpPr>
        <p:spPr>
          <a:xfrm>
            <a:off x="4350006" y="1373022"/>
            <a:ext cx="4692394" cy="4635196"/>
          </a:xfrm>
          <a:prstGeom prst="bracePair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4762385"/>
              </p:ext>
            </p:extLst>
          </p:nvPr>
        </p:nvGraphicFramePr>
        <p:xfrm>
          <a:off x="7702446" y="1483360"/>
          <a:ext cx="575525" cy="4445000"/>
        </p:xfrm>
        <a:graphic>
          <a:graphicData uri="http://schemas.openxmlformats.org/drawingml/2006/table">
            <a:tbl>
              <a:tblPr/>
              <a:tblGrid>
                <a:gridCol w="575525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89.3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91.0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90.7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89.3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87.9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92.3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94.5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90.7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87.2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80.0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040791"/>
              </p:ext>
            </p:extLst>
          </p:nvPr>
        </p:nvGraphicFramePr>
        <p:xfrm>
          <a:off x="5242560" y="1483360"/>
          <a:ext cx="2302100" cy="4445000"/>
        </p:xfrm>
        <a:graphic>
          <a:graphicData uri="http://schemas.openxmlformats.org/drawingml/2006/table">
            <a:tbl>
              <a:tblPr/>
              <a:tblGrid>
                <a:gridCol w="575525"/>
                <a:gridCol w="575525"/>
                <a:gridCol w="575525"/>
                <a:gridCol w="575525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1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U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90.8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5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91.4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U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7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92.3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A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85.5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10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81.3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2434397" y="2966720"/>
            <a:ext cx="1868007" cy="744363"/>
            <a:chOff x="2388164" y="2966720"/>
            <a:chExt cx="1868007" cy="744363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2599257" y="3711083"/>
              <a:ext cx="1302183" cy="0"/>
            </a:xfrm>
            <a:prstGeom prst="straightConnector1">
              <a:avLst/>
            </a:prstGeom>
            <a:ln w="57150" cmpd="sng"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2388164" y="2966720"/>
              <a:ext cx="18680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Arial Narrow"/>
                  <a:cs typeface="Arial Narrow"/>
                </a:rPr>
                <a:t>Exp. Assigned NMR </a:t>
              </a:r>
            </a:p>
            <a:p>
              <a:pPr algn="ctr"/>
              <a:r>
                <a:rPr lang="en-US" dirty="0" smtClean="0">
                  <a:latin typeface="Arial Narrow"/>
                  <a:cs typeface="Arial Narrow"/>
                </a:rPr>
                <a:t>Peaks</a:t>
              </a:r>
              <a:endParaRPr lang="en-US" dirty="0">
                <a:latin typeface="Arial Narrow"/>
                <a:cs typeface="Arial Narrow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343070" y="3836571"/>
            <a:ext cx="1867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solidFill>
                  <a:srgbClr val="FF6600"/>
                </a:solidFill>
                <a:latin typeface="Arial Narrow"/>
                <a:cs typeface="Arial Narrow"/>
              </a:rPr>
              <a:t>Sim</a:t>
            </a:r>
            <a:r>
              <a:rPr lang="en-US" dirty="0" smtClean="0">
                <a:solidFill>
                  <a:srgbClr val="FF6600"/>
                </a:solidFill>
                <a:latin typeface="Arial Narrow"/>
                <a:cs typeface="Arial Narrow"/>
              </a:rPr>
              <a:t>. Assigned NMR</a:t>
            </a:r>
          </a:p>
          <a:p>
            <a:pPr algn="ctr"/>
            <a:r>
              <a:rPr lang="en-US" dirty="0" smtClean="0">
                <a:solidFill>
                  <a:srgbClr val="FF6600"/>
                </a:solidFill>
                <a:latin typeface="Arial Narrow"/>
                <a:cs typeface="Arial Narrow"/>
              </a:rPr>
              <a:t>Peaks</a:t>
            </a:r>
            <a:endParaRPr lang="en-US" dirty="0">
              <a:solidFill>
                <a:srgbClr val="FF6600"/>
              </a:solidFill>
              <a:latin typeface="Arial Narrow"/>
              <a:cs typeface="Arial Narrow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94640" y="5468918"/>
            <a:ext cx="4389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 Narrow"/>
                <a:cs typeface="Arial Narrow"/>
              </a:rPr>
              <a:t>We know the mapping between: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Arial Narrow"/>
                <a:cs typeface="Arial Narrow"/>
              </a:rPr>
              <a:t>observed  chemical shift peaks and nuclei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Arial Narrow"/>
                <a:cs typeface="Arial Narrow"/>
              </a:rPr>
              <a:t>(consequently) observed and computed </a:t>
            </a:r>
            <a:endParaRPr lang="en-US" dirty="0">
              <a:latin typeface="Arial Narrow"/>
              <a:cs typeface="Arial Narrow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372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9735"/>
    </mc:Choice>
    <mc:Fallback xmlns="">
      <p:transition xmlns:p14="http://schemas.microsoft.com/office/powerpoint/2010/main" advTm="39735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neddl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3" t="7594" r="26176" b="9910"/>
          <a:stretch/>
        </p:blipFill>
        <p:spPr>
          <a:xfrm>
            <a:off x="294640" y="2063416"/>
            <a:ext cx="2487497" cy="3295333"/>
          </a:xfrm>
          <a:prstGeom prst="rect">
            <a:avLst/>
          </a:prstGeom>
        </p:spPr>
      </p:pic>
      <p:sp>
        <p:nvSpPr>
          <p:cNvPr id="12" name="Double Brace 11"/>
          <p:cNvSpPr/>
          <p:nvPr/>
        </p:nvSpPr>
        <p:spPr>
          <a:xfrm>
            <a:off x="4350006" y="1373022"/>
            <a:ext cx="4692394" cy="4635196"/>
          </a:xfrm>
          <a:prstGeom prst="bracePair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743018"/>
              </p:ext>
            </p:extLst>
          </p:nvPr>
        </p:nvGraphicFramePr>
        <p:xfrm>
          <a:off x="7702446" y="1483360"/>
          <a:ext cx="575525" cy="4445000"/>
        </p:xfrm>
        <a:graphic>
          <a:graphicData uri="http://schemas.openxmlformats.org/drawingml/2006/table">
            <a:tbl>
              <a:tblPr/>
              <a:tblGrid>
                <a:gridCol w="575525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0504860"/>
              </p:ext>
            </p:extLst>
          </p:nvPr>
        </p:nvGraphicFramePr>
        <p:xfrm>
          <a:off x="5242560" y="1483360"/>
          <a:ext cx="2302100" cy="4445000"/>
        </p:xfrm>
        <a:graphic>
          <a:graphicData uri="http://schemas.openxmlformats.org/drawingml/2006/table">
            <a:tbl>
              <a:tblPr/>
              <a:tblGrid>
                <a:gridCol w="575525"/>
                <a:gridCol w="575525"/>
                <a:gridCol w="575525"/>
                <a:gridCol w="575525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90.8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91.4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92.3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85.5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81.3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2599257" y="3711083"/>
            <a:ext cx="1302183" cy="0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394443" y="2966720"/>
            <a:ext cx="20992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 Narrow"/>
                <a:cs typeface="Arial Narrow"/>
              </a:rPr>
              <a:t>Exp. Unassigned NMR </a:t>
            </a:r>
          </a:p>
          <a:p>
            <a:pPr algn="ctr"/>
            <a:r>
              <a:rPr lang="en-US" dirty="0" smtClean="0">
                <a:latin typeface="Arial Narrow"/>
                <a:cs typeface="Arial Narrow"/>
              </a:rPr>
              <a:t>Peaks</a:t>
            </a:r>
            <a:endParaRPr lang="en-US" dirty="0">
              <a:latin typeface="Arial Narrow"/>
              <a:cs typeface="Arial Narrow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57800" y="3836571"/>
            <a:ext cx="1867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solidFill>
                  <a:srgbClr val="FF6600"/>
                </a:solidFill>
                <a:latin typeface="Arial Narrow"/>
                <a:cs typeface="Arial Narrow"/>
              </a:rPr>
              <a:t>Sim</a:t>
            </a:r>
            <a:r>
              <a:rPr lang="en-US" dirty="0" smtClean="0">
                <a:solidFill>
                  <a:srgbClr val="FF6600"/>
                </a:solidFill>
                <a:latin typeface="Arial Narrow"/>
                <a:cs typeface="Arial Narrow"/>
              </a:rPr>
              <a:t>. Assigned NMR</a:t>
            </a:r>
          </a:p>
          <a:p>
            <a:pPr algn="ctr"/>
            <a:r>
              <a:rPr lang="en-US" dirty="0" smtClean="0">
                <a:solidFill>
                  <a:srgbClr val="FF6600"/>
                </a:solidFill>
                <a:latin typeface="Arial Narrow"/>
                <a:cs typeface="Arial Narrow"/>
              </a:rPr>
              <a:t>Peaks</a:t>
            </a:r>
            <a:endParaRPr lang="en-US" dirty="0">
              <a:solidFill>
                <a:srgbClr val="FF6600"/>
              </a:solidFill>
              <a:latin typeface="Arial Narrow"/>
              <a:cs typeface="Arial Narrow"/>
            </a:endParaRPr>
          </a:p>
        </p:txBody>
      </p:sp>
      <p:sp>
        <p:nvSpPr>
          <p:cNvPr id="15" name="Shape 51"/>
          <p:cNvSpPr>
            <a:spLocks noGrp="1"/>
          </p:cNvSpPr>
          <p:nvPr>
            <p:ph type="title"/>
          </p:nvPr>
        </p:nvSpPr>
        <p:spPr>
          <a:xfrm>
            <a:off x="0" y="76808"/>
            <a:ext cx="9144000" cy="70551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000" dirty="0" smtClean="0">
                <a:latin typeface="Arial Narrow"/>
                <a:cs typeface="Arial Narrow"/>
              </a:rPr>
              <a:t>Not So Straightforward Using </a:t>
            </a:r>
            <a:r>
              <a:rPr lang="en-US" sz="3000" i="1" dirty="0" smtClean="0">
                <a:solidFill>
                  <a:srgbClr val="FF0000"/>
                </a:solidFill>
                <a:latin typeface="Arial Narrow"/>
                <a:cs typeface="Arial Narrow"/>
              </a:rPr>
              <a:t>Unassigned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 smtClean="0">
                <a:latin typeface="Arial Narrow"/>
                <a:cs typeface="Arial Narrow"/>
              </a:rPr>
              <a:t>Chemical Shifts</a:t>
            </a:r>
            <a:endParaRPr sz="3000" dirty="0">
              <a:latin typeface="Arial Narrow"/>
              <a:cs typeface="Arial Narro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4640" y="5468918"/>
            <a:ext cx="4389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 Narrow"/>
                <a:cs typeface="Arial Narrow"/>
              </a:rPr>
              <a:t>We </a:t>
            </a:r>
            <a:r>
              <a:rPr lang="en-US" b="1" i="1" u="sng" dirty="0" smtClean="0">
                <a:solidFill>
                  <a:srgbClr val="FF0000"/>
                </a:solidFill>
                <a:latin typeface="Arial Narrow"/>
                <a:cs typeface="Arial Narrow"/>
              </a:rPr>
              <a:t>don’t</a:t>
            </a:r>
            <a:r>
              <a:rPr lang="en-US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dirty="0" smtClean="0">
                <a:latin typeface="Arial Narrow"/>
                <a:cs typeface="Arial Narrow"/>
              </a:rPr>
              <a:t>know the mapping between: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Arial Narrow"/>
                <a:cs typeface="Arial Narrow"/>
              </a:rPr>
              <a:t>observed  chemical shift peaks and nuclei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latin typeface="Arial Narrow"/>
                <a:cs typeface="Arial Narrow"/>
              </a:rPr>
              <a:t>observed and computed</a:t>
            </a:r>
            <a:endParaRPr lang="en-US" dirty="0">
              <a:latin typeface="Arial Narrow"/>
              <a:cs typeface="Arial Narrow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7446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290"/>
    </mc:Choice>
    <mc:Fallback xmlns="">
      <p:transition xmlns:p14="http://schemas.microsoft.com/office/powerpoint/2010/main" advTm="25290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5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51"/>
          <p:cNvSpPr>
            <a:spLocks noGrp="1"/>
          </p:cNvSpPr>
          <p:nvPr>
            <p:ph type="title"/>
          </p:nvPr>
        </p:nvSpPr>
        <p:spPr>
          <a:xfrm>
            <a:off x="0" y="76808"/>
            <a:ext cx="9144000" cy="70551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000" dirty="0" smtClean="0">
                <a:latin typeface="Arial Narrow"/>
                <a:cs typeface="Arial Narrow"/>
              </a:rPr>
              <a:t>The “Computational” Assignment Problem</a:t>
            </a:r>
            <a:endParaRPr sz="3000" dirty="0">
              <a:latin typeface="Arial Narrow"/>
              <a:cs typeface="Arial Narrow"/>
            </a:endParaRPr>
          </a:p>
        </p:txBody>
      </p:sp>
      <p:sp>
        <p:nvSpPr>
          <p:cNvPr id="12" name="Double Brace 11"/>
          <p:cNvSpPr/>
          <p:nvPr/>
        </p:nvSpPr>
        <p:spPr>
          <a:xfrm>
            <a:off x="5313680" y="1512722"/>
            <a:ext cx="3098800" cy="4635196"/>
          </a:xfrm>
          <a:prstGeom prst="bracePair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804072"/>
              </p:ext>
            </p:extLst>
          </p:nvPr>
        </p:nvGraphicFramePr>
        <p:xfrm>
          <a:off x="5699760" y="1607820"/>
          <a:ext cx="2302100" cy="4445000"/>
        </p:xfrm>
        <a:graphic>
          <a:graphicData uri="http://schemas.openxmlformats.org/drawingml/2006/table">
            <a:tbl>
              <a:tblPr/>
              <a:tblGrid>
                <a:gridCol w="575525"/>
                <a:gridCol w="575525"/>
                <a:gridCol w="575525"/>
                <a:gridCol w="575525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1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U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90.8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5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91.4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U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7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92.3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A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85.5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10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81.3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3901440" y="3830320"/>
            <a:ext cx="1148080" cy="0"/>
          </a:xfrm>
          <a:prstGeom prst="straightConnector1">
            <a:avLst/>
          </a:prstGeom>
          <a:ln w="57150" cmpd="sng">
            <a:solidFill>
              <a:srgbClr val="000000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112520" y="6167828"/>
            <a:ext cx="2042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 Narrow"/>
                <a:cs typeface="Arial Narrow"/>
              </a:rPr>
              <a:t>Unassigned Peak List</a:t>
            </a:r>
            <a:endParaRPr lang="en-US" dirty="0">
              <a:latin typeface="Arial Narrow"/>
              <a:cs typeface="Arial Narrow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30367" y="6167828"/>
            <a:ext cx="226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 Narrow"/>
                <a:cs typeface="Arial Narrow"/>
              </a:rPr>
              <a:t>Fully Assigned Peak List</a:t>
            </a:r>
            <a:endParaRPr lang="en-US" dirty="0">
              <a:latin typeface="Arial Narrow"/>
              <a:cs typeface="Arial Narrow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uble Brace 12"/>
          <p:cNvSpPr/>
          <p:nvPr/>
        </p:nvSpPr>
        <p:spPr>
          <a:xfrm>
            <a:off x="538480" y="1512722"/>
            <a:ext cx="3098800" cy="4635196"/>
          </a:xfrm>
          <a:prstGeom prst="bracePair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845008"/>
              </p:ext>
            </p:extLst>
          </p:nvPr>
        </p:nvGraphicFramePr>
        <p:xfrm>
          <a:off x="924560" y="1607820"/>
          <a:ext cx="2302100" cy="4445000"/>
        </p:xfrm>
        <a:graphic>
          <a:graphicData uri="http://schemas.openxmlformats.org/drawingml/2006/table">
            <a:tbl>
              <a:tblPr/>
              <a:tblGrid>
                <a:gridCol w="575525"/>
                <a:gridCol w="575525"/>
                <a:gridCol w="575525"/>
                <a:gridCol w="575525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90.8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91.4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92.3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85.5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81.3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?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14420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1949"/>
    </mc:Choice>
    <mc:Fallback xmlns="">
      <p:transition xmlns:p14="http://schemas.microsoft.com/office/powerpoint/2010/main" advTm="21949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/>
      <p:bldP spid="18" grpId="0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ouble Brace 11"/>
          <p:cNvSpPr/>
          <p:nvPr/>
        </p:nvSpPr>
        <p:spPr>
          <a:xfrm>
            <a:off x="3988356" y="1373022"/>
            <a:ext cx="4728924" cy="4635196"/>
          </a:xfrm>
          <a:prstGeom prst="bracePair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829233"/>
              </p:ext>
            </p:extLst>
          </p:nvPr>
        </p:nvGraphicFramePr>
        <p:xfrm>
          <a:off x="7350957" y="1525829"/>
          <a:ext cx="575525" cy="4445000"/>
        </p:xfrm>
        <a:graphic>
          <a:graphicData uri="http://schemas.openxmlformats.org/drawingml/2006/table">
            <a:tbl>
              <a:tblPr/>
              <a:tblGrid>
                <a:gridCol w="575525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90.8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91.4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92.3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85.5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Arial Narrow"/>
                          <a:cs typeface="Arial Narrow"/>
                        </a:rPr>
                        <a:t>81.3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712036"/>
              </p:ext>
            </p:extLst>
          </p:nvPr>
        </p:nvGraphicFramePr>
        <p:xfrm>
          <a:off x="6536991" y="1525829"/>
          <a:ext cx="575525" cy="4445000"/>
        </p:xfrm>
        <a:graphic>
          <a:graphicData uri="http://schemas.openxmlformats.org/drawingml/2006/table">
            <a:tbl>
              <a:tblPr/>
              <a:tblGrid>
                <a:gridCol w="575525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89.3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91.0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90.7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89.3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87.9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92.3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94.5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90.7</a:t>
                      </a:r>
                      <a:endParaRPr lang="hr-HR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87.2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80.0</a:t>
                      </a:r>
                      <a:endParaRPr lang="nb-NO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15" name="Shape 51"/>
          <p:cNvSpPr>
            <a:spLocks noGrp="1"/>
          </p:cNvSpPr>
          <p:nvPr>
            <p:ph type="title"/>
          </p:nvPr>
        </p:nvSpPr>
        <p:spPr>
          <a:xfrm>
            <a:off x="0" y="-102168"/>
            <a:ext cx="91440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000" dirty="0" smtClean="0">
                <a:latin typeface="Arial Narrow"/>
                <a:cs typeface="Arial Narrow"/>
              </a:rPr>
              <a:t>Structure-Based Assignment</a:t>
            </a:r>
            <a:endParaRPr sz="3000" dirty="0">
              <a:latin typeface="Arial Narrow"/>
              <a:cs typeface="Arial Narrow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040709"/>
              </p:ext>
            </p:extLst>
          </p:nvPr>
        </p:nvGraphicFramePr>
        <p:xfrm>
          <a:off x="4617376" y="1525829"/>
          <a:ext cx="1726575" cy="4445000"/>
        </p:xfrm>
        <a:graphic>
          <a:graphicData uri="http://schemas.openxmlformats.org/drawingml/2006/table">
            <a:tbl>
              <a:tblPr/>
              <a:tblGrid>
                <a:gridCol w="575525"/>
                <a:gridCol w="575525"/>
                <a:gridCol w="575525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1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U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U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7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12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A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10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pic>
        <p:nvPicPr>
          <p:cNvPr id="8" name="Picture 7" descr="neddl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3" t="7594" r="26176" b="9910"/>
          <a:stretch/>
        </p:blipFill>
        <p:spPr>
          <a:xfrm>
            <a:off x="91440" y="2063416"/>
            <a:ext cx="2487497" cy="32953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38774" y="2971016"/>
            <a:ext cx="10994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solidFill>
                  <a:srgbClr val="FF6600"/>
                </a:solidFill>
                <a:latin typeface="Arial Narrow"/>
                <a:cs typeface="Arial Narrow"/>
              </a:rPr>
              <a:t>Sim</a:t>
            </a:r>
            <a:r>
              <a:rPr lang="en-US" dirty="0" smtClean="0">
                <a:solidFill>
                  <a:srgbClr val="FF6600"/>
                </a:solidFill>
                <a:latin typeface="Arial Narrow"/>
                <a:cs typeface="Arial Narrow"/>
              </a:rPr>
              <a:t>.  NMR</a:t>
            </a:r>
          </a:p>
          <a:p>
            <a:pPr algn="ctr"/>
            <a:r>
              <a:rPr lang="en-US" dirty="0" smtClean="0">
                <a:solidFill>
                  <a:srgbClr val="FF6600"/>
                </a:solidFill>
                <a:latin typeface="Arial Narrow"/>
                <a:cs typeface="Arial Narrow"/>
              </a:rPr>
              <a:t>Peaks</a:t>
            </a:r>
            <a:endParaRPr lang="en-US" dirty="0">
              <a:solidFill>
                <a:srgbClr val="FF6600"/>
              </a:solidFill>
              <a:latin typeface="Arial Narrow"/>
              <a:cs typeface="Arial Narrow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396057" y="3711083"/>
            <a:ext cx="1302183" cy="0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530896" y="6136700"/>
            <a:ext cx="364384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u="sng" dirty="0" smtClean="0">
                <a:latin typeface="Arial Narrow"/>
                <a:cs typeface="Arial Narrow"/>
              </a:rPr>
              <a:t>Optimally map </a:t>
            </a:r>
            <a:r>
              <a:rPr lang="en-US" sz="1600" u="sng" dirty="0">
                <a:latin typeface="Arial Narrow"/>
                <a:cs typeface="Arial Narrow"/>
              </a:rPr>
              <a:t>c</a:t>
            </a:r>
            <a:r>
              <a:rPr lang="en-US" sz="1600" u="sng" dirty="0" smtClean="0">
                <a:latin typeface="Arial Narrow"/>
                <a:cs typeface="Arial Narrow"/>
              </a:rPr>
              <a:t>omputed to observed by minimizing their difference</a:t>
            </a:r>
            <a:endParaRPr lang="en-US" sz="1600" u="sng" dirty="0">
              <a:latin typeface="Arial Narrow"/>
              <a:cs typeface="Arial Narrow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10540" y="1010352"/>
            <a:ext cx="84214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latin typeface="Arial Narrow"/>
                <a:cs typeface="Arial Narrow"/>
              </a:rPr>
              <a:t>Optimally </a:t>
            </a:r>
          </a:p>
          <a:p>
            <a:r>
              <a:rPr lang="en-US" sz="1500" dirty="0" smtClean="0">
                <a:latin typeface="Arial Narrow"/>
                <a:cs typeface="Arial Narrow"/>
              </a:rPr>
              <a:t>Assigned</a:t>
            </a:r>
            <a:endParaRPr lang="en-US" sz="1500" dirty="0">
              <a:latin typeface="Arial Narrow"/>
              <a:cs typeface="Arial Narrow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58240" y="6014185"/>
            <a:ext cx="3383279" cy="6924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300" b="1" i="1" dirty="0" smtClean="0">
                <a:solidFill>
                  <a:srgbClr val="000000"/>
                </a:solidFill>
                <a:latin typeface="Arial Narrow"/>
                <a:cs typeface="Arial Narrow"/>
              </a:rPr>
              <a:t>Rosetta:</a:t>
            </a:r>
            <a:r>
              <a:rPr lang="en-US" sz="1300" i="1" dirty="0" smtClean="0">
                <a:solidFill>
                  <a:srgbClr val="000000"/>
                </a:solidFill>
                <a:latin typeface="Arial Narrow"/>
                <a:cs typeface="Arial Narrow"/>
              </a:rPr>
              <a:t> Baker and Coworkers, PNAS, 2003</a:t>
            </a:r>
          </a:p>
          <a:p>
            <a:r>
              <a:rPr lang="en-US" sz="1300" b="1" i="1" dirty="0" smtClean="0">
                <a:solidFill>
                  <a:srgbClr val="000000"/>
                </a:solidFill>
                <a:latin typeface="Arial Narrow"/>
                <a:cs typeface="Arial Narrow"/>
              </a:rPr>
              <a:t>SCLOUDS</a:t>
            </a:r>
            <a:r>
              <a:rPr lang="en-US" sz="1300" b="1" i="1" dirty="0">
                <a:solidFill>
                  <a:srgbClr val="000000"/>
                </a:solidFill>
                <a:latin typeface="Arial Narrow"/>
                <a:cs typeface="Arial Narrow"/>
              </a:rPr>
              <a:t>:</a:t>
            </a:r>
            <a:r>
              <a:rPr lang="en-US" sz="1300" i="1" dirty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n-US" sz="1300" i="1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Llinás</a:t>
            </a:r>
            <a:r>
              <a:rPr lang="en-US" sz="1300" i="1" dirty="0" smtClean="0">
                <a:solidFill>
                  <a:srgbClr val="000000"/>
                </a:solidFill>
                <a:latin typeface="Arial Narrow"/>
                <a:cs typeface="Arial Narrow"/>
              </a:rPr>
              <a:t> and coworkers, JACS, 2008</a:t>
            </a:r>
            <a:r>
              <a:rPr lang="en-US" sz="13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endParaRPr lang="en-US" sz="1300" dirty="0">
              <a:solidFill>
                <a:srgbClr val="000000"/>
              </a:solidFill>
              <a:latin typeface="Arial Narrow"/>
              <a:cs typeface="Arial Narrow"/>
            </a:endParaRPr>
          </a:p>
          <a:p>
            <a:r>
              <a:rPr lang="en-US" sz="1300" b="1" i="1" dirty="0">
                <a:solidFill>
                  <a:srgbClr val="000000"/>
                </a:solidFill>
                <a:latin typeface="Arial Narrow"/>
                <a:cs typeface="Arial Narrow"/>
              </a:rPr>
              <a:t>COMPASS:</a:t>
            </a:r>
            <a:r>
              <a:rPr lang="en-US" sz="1300" i="1" dirty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n-US" sz="1300" i="1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Rienstra</a:t>
            </a:r>
            <a:r>
              <a:rPr lang="en-US" sz="1300" i="1" dirty="0" smtClean="0">
                <a:solidFill>
                  <a:srgbClr val="000000"/>
                </a:solidFill>
                <a:latin typeface="Arial Narrow"/>
                <a:cs typeface="Arial Narrow"/>
              </a:rPr>
              <a:t> and coworkers, Structure, 2015</a:t>
            </a:r>
            <a:endParaRPr lang="en-US" sz="1300" i="1" dirty="0">
              <a:solidFill>
                <a:srgbClr val="000000"/>
              </a:solidFill>
              <a:latin typeface="Arial Narrow"/>
              <a:cs typeface="Arial Narrow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01944" y="1010352"/>
            <a:ext cx="132600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 smtClean="0">
                <a:solidFill>
                  <a:srgbClr val="FF6600"/>
                </a:solidFill>
                <a:latin typeface="Arial Narrow"/>
                <a:cs typeface="Arial Narrow"/>
              </a:rPr>
              <a:t>Computed From </a:t>
            </a:r>
          </a:p>
          <a:p>
            <a:pPr algn="ctr"/>
            <a:r>
              <a:rPr lang="en-US" sz="1500" dirty="0" smtClean="0">
                <a:solidFill>
                  <a:srgbClr val="FF6600"/>
                </a:solidFill>
                <a:latin typeface="Arial Narrow"/>
                <a:cs typeface="Arial Narrow"/>
              </a:rPr>
              <a:t>Structure</a:t>
            </a:r>
            <a:endParaRPr lang="en-US" sz="1500" dirty="0">
              <a:solidFill>
                <a:srgbClr val="FF6600"/>
              </a:solidFill>
              <a:latin typeface="Arial Narrow"/>
              <a:cs typeface="Arial Narrow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184640" y="6076825"/>
            <a:ext cx="40249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Arial Narrow"/>
                <a:cs typeface="Arial Narrow"/>
              </a:rPr>
              <a:t>SCAHA</a:t>
            </a:r>
            <a:r>
              <a:rPr lang="en-US" sz="2000" dirty="0" smtClean="0">
                <a:latin typeface="Arial Narrow"/>
                <a:cs typeface="Arial Narrow"/>
              </a:rPr>
              <a:t>: </a:t>
            </a:r>
            <a:r>
              <a:rPr lang="en-US" sz="2000" b="1" u="sng" dirty="0" smtClean="0">
                <a:latin typeface="Arial Narrow"/>
                <a:cs typeface="Arial Narrow"/>
              </a:rPr>
              <a:t>S</a:t>
            </a:r>
            <a:r>
              <a:rPr lang="en-US" sz="2000" dirty="0" smtClean="0">
                <a:latin typeface="Arial Narrow"/>
                <a:cs typeface="Arial Narrow"/>
              </a:rPr>
              <a:t>tructure-Based </a:t>
            </a:r>
            <a:r>
              <a:rPr lang="en-US" sz="2000" b="1" u="sng" dirty="0" smtClean="0">
                <a:latin typeface="Arial Narrow"/>
                <a:cs typeface="Arial Narrow"/>
              </a:rPr>
              <a:t>C</a:t>
            </a:r>
            <a:r>
              <a:rPr lang="en-US" sz="2000" dirty="0" smtClean="0">
                <a:latin typeface="Arial Narrow"/>
                <a:cs typeface="Arial Narrow"/>
              </a:rPr>
              <a:t>hemical Shift </a:t>
            </a:r>
            <a:r>
              <a:rPr lang="en-US" sz="2000" b="1" u="sng" dirty="0" smtClean="0">
                <a:latin typeface="Arial Narrow"/>
                <a:cs typeface="Arial Narrow"/>
              </a:rPr>
              <a:t>A</a:t>
            </a:r>
            <a:r>
              <a:rPr lang="en-US" sz="2000" dirty="0" smtClean="0">
                <a:latin typeface="Arial Narrow"/>
                <a:cs typeface="Arial Narrow"/>
              </a:rPr>
              <a:t>ssignment via </a:t>
            </a:r>
            <a:r>
              <a:rPr lang="en-US" sz="2000" b="1" u="sng" dirty="0" smtClean="0">
                <a:latin typeface="Arial Narrow"/>
                <a:cs typeface="Arial Narrow"/>
              </a:rPr>
              <a:t>H</a:t>
            </a:r>
            <a:r>
              <a:rPr lang="en-US" sz="2000" dirty="0" smtClean="0">
                <a:latin typeface="Arial Narrow"/>
                <a:cs typeface="Arial Narrow"/>
              </a:rPr>
              <a:t>ungarian </a:t>
            </a:r>
            <a:r>
              <a:rPr lang="en-US" sz="2000" b="1" u="sng" dirty="0" smtClean="0">
                <a:latin typeface="Arial Narrow"/>
                <a:cs typeface="Arial Narrow"/>
              </a:rPr>
              <a:t>A</a:t>
            </a:r>
            <a:r>
              <a:rPr lang="en-US" sz="2000" dirty="0" smtClean="0">
                <a:latin typeface="Arial Narrow"/>
                <a:cs typeface="Arial Narrow"/>
              </a:rPr>
              <a:t>lgorithm</a:t>
            </a:r>
            <a:endParaRPr lang="en-US" sz="2000" dirty="0">
              <a:latin typeface="Arial Narrow"/>
              <a:cs typeface="Arial Narro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73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7101"/>
    </mc:Choice>
    <mc:Fallback xmlns="">
      <p:transition xmlns:p14="http://schemas.microsoft.com/office/powerpoint/2010/main" advTm="87101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6 L -0.5132 -0.0092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60" y="-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/>
      <p:bldP spid="9" grpId="1"/>
      <p:bldP spid="2" grpId="0"/>
      <p:bldP spid="2" grpId="1"/>
      <p:bldP spid="17" grpId="0"/>
      <p:bldP spid="16" grpId="0"/>
      <p:bldP spid="18" grpId="0"/>
      <p:bldP spid="18" grpId="1"/>
      <p:bldP spid="19" grpId="0"/>
      <p:bldP spid="19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204" y="5234940"/>
            <a:ext cx="6438900" cy="1409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pic>
        <p:nvPicPr>
          <p:cNvPr id="3" name="Picture 2" descr="figure_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336" y="1195230"/>
            <a:ext cx="6256688" cy="3903746"/>
          </a:xfrm>
          <a:prstGeom prst="rect">
            <a:avLst/>
          </a:prstGeom>
        </p:spPr>
      </p:pic>
      <p:sp>
        <p:nvSpPr>
          <p:cNvPr id="5" name="Shape 5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000" dirty="0" smtClean="0">
                <a:latin typeface="Arial Narrow"/>
                <a:cs typeface="Arial Narrow"/>
              </a:rPr>
              <a:t>Results: SCAHA Accuracy (over test set of 52 RNAs)</a:t>
            </a:r>
            <a:endParaRPr sz="3000" dirty="0">
              <a:latin typeface="Arial Narrow"/>
              <a:cs typeface="Arial Narrow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342640" y="1108710"/>
            <a:ext cx="1960880" cy="39902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303520" y="1108710"/>
            <a:ext cx="2122504" cy="39902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901440" y="5237656"/>
            <a:ext cx="1960880" cy="13822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195404" y="6069110"/>
            <a:ext cx="2883836" cy="16151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195404" y="6251990"/>
            <a:ext cx="2883836" cy="16151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00" y="6217921"/>
            <a:ext cx="690880" cy="200659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852160" y="5247816"/>
            <a:ext cx="1960880" cy="137209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871544" y="6212841"/>
            <a:ext cx="690880" cy="200659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324424" y="3254958"/>
            <a:ext cx="177013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LARMOR</a:t>
            </a:r>
            <a:r>
              <a:rPr lang="en-US" sz="1200" b="1" baseline="30000" dirty="0" smtClean="0">
                <a:solidFill>
                  <a:srgbClr val="FF0000"/>
                </a:solidFill>
                <a:latin typeface="Arial Narrow"/>
                <a:cs typeface="Arial Narrow"/>
              </a:rPr>
              <a:t>D</a:t>
            </a:r>
            <a:r>
              <a:rPr lang="en-US" sz="12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Accuracy</a:t>
            </a:r>
          </a:p>
          <a:p>
            <a:r>
              <a:rPr lang="en-US" sz="1200" baseline="30000" dirty="0" smtClean="0">
                <a:latin typeface="Arial Narrow"/>
                <a:cs typeface="Arial Narrow"/>
              </a:rPr>
              <a:t>1</a:t>
            </a:r>
            <a:r>
              <a:rPr lang="en-US" sz="1200" dirty="0" smtClean="0">
                <a:latin typeface="Arial Narrow"/>
                <a:cs typeface="Arial Narrow"/>
              </a:rPr>
              <a:t>H: 0.17 ppm; </a:t>
            </a:r>
            <a:r>
              <a:rPr lang="en-US" sz="1200" baseline="30000" dirty="0" smtClean="0">
                <a:latin typeface="Arial Narrow"/>
                <a:cs typeface="Arial Narrow"/>
              </a:rPr>
              <a:t>13</a:t>
            </a:r>
            <a:r>
              <a:rPr lang="en-US" sz="1200" dirty="0" smtClean="0">
                <a:latin typeface="Arial Narrow"/>
                <a:cs typeface="Arial Narrow"/>
              </a:rPr>
              <a:t>C: 0.81 ppm</a:t>
            </a:r>
          </a:p>
          <a:p>
            <a:endParaRPr lang="en-US" sz="1200" dirty="0">
              <a:latin typeface="Arial Narrow"/>
              <a:cs typeface="Arial Narrow"/>
            </a:endParaRPr>
          </a:p>
          <a:p>
            <a:r>
              <a:rPr lang="en-US" sz="12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RAMSEY Accuracy</a:t>
            </a:r>
            <a:endParaRPr lang="en-US" sz="1200" b="1" dirty="0">
              <a:solidFill>
                <a:srgbClr val="FF0000"/>
              </a:solidFill>
              <a:latin typeface="Arial Narrow"/>
              <a:cs typeface="Arial Narrow"/>
            </a:endParaRPr>
          </a:p>
          <a:p>
            <a:r>
              <a:rPr lang="en-US" sz="1200" baseline="30000" dirty="0">
                <a:latin typeface="Arial Narrow"/>
                <a:cs typeface="Arial Narrow"/>
              </a:rPr>
              <a:t>1</a:t>
            </a:r>
            <a:r>
              <a:rPr lang="en-US" sz="1200" dirty="0">
                <a:latin typeface="Arial Narrow"/>
                <a:cs typeface="Arial Narrow"/>
              </a:rPr>
              <a:t>H: </a:t>
            </a:r>
            <a:r>
              <a:rPr lang="en-US" sz="1200" dirty="0" smtClean="0">
                <a:latin typeface="Arial Narrow"/>
                <a:cs typeface="Arial Narrow"/>
              </a:rPr>
              <a:t>0.15 ppm; </a:t>
            </a:r>
            <a:r>
              <a:rPr lang="en-US" sz="1200" baseline="30000" dirty="0">
                <a:latin typeface="Arial Narrow"/>
                <a:cs typeface="Arial Narrow"/>
              </a:rPr>
              <a:t>13</a:t>
            </a:r>
            <a:r>
              <a:rPr lang="en-US" sz="1200" dirty="0">
                <a:latin typeface="Arial Narrow"/>
                <a:cs typeface="Arial Narrow"/>
              </a:rPr>
              <a:t>C: </a:t>
            </a:r>
            <a:r>
              <a:rPr lang="en-US" sz="1200" dirty="0" smtClean="0">
                <a:latin typeface="Arial Narrow"/>
                <a:cs typeface="Arial Narrow"/>
              </a:rPr>
              <a:t>0.83 ppm</a:t>
            </a:r>
            <a:endParaRPr lang="en-US" sz="1200" dirty="0">
              <a:latin typeface="Arial Narrow"/>
              <a:cs typeface="Arial Narro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307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99809"/>
    </mc:Choice>
    <mc:Fallback xmlns="">
      <p:transition xmlns:p14="http://schemas.microsoft.com/office/powerpoint/2010/main" advTm="199809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6" grpId="0" animBg="1"/>
      <p:bldP spid="18" grpId="0" animBg="1"/>
      <p:bldP spid="19" grpId="0" animBg="1"/>
      <p:bldP spid="15" grpId="0" animBg="1"/>
      <p:bldP spid="21" grpId="0" animBg="1"/>
      <p:bldP spid="20" grpId="0" animBg="1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5" name="Shape 5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000" dirty="0" smtClean="0">
                <a:latin typeface="Arial Narrow"/>
                <a:cs typeface="Arial Narrow"/>
              </a:rPr>
              <a:t>Results: SCAHA Accuracy (over test set of 52 RNAs)</a:t>
            </a:r>
            <a:endParaRPr sz="3000" dirty="0">
              <a:latin typeface="Arial Narrow"/>
              <a:cs typeface="Arial Narrow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b="44994"/>
          <a:stretch/>
        </p:blipFill>
        <p:spPr>
          <a:xfrm>
            <a:off x="1124886" y="2526030"/>
            <a:ext cx="6080608" cy="16395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4989496" y="2526030"/>
            <a:ext cx="2234264" cy="16395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0808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99809"/>
    </mc:Choice>
    <mc:Fallback xmlns="">
      <p:transition xmlns:p14="http://schemas.microsoft.com/office/powerpoint/2010/main" advTm="199809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41649" y="1939492"/>
            <a:ext cx="5028299" cy="4651513"/>
            <a:chOff x="941649" y="1984867"/>
            <a:chExt cx="5028299" cy="4651513"/>
          </a:xfrm>
        </p:grpSpPr>
        <p:grpSp>
          <p:nvGrpSpPr>
            <p:cNvPr id="11" name="Group 10"/>
            <p:cNvGrpSpPr/>
            <p:nvPr/>
          </p:nvGrpSpPr>
          <p:grpSpPr>
            <a:xfrm>
              <a:off x="941649" y="2137271"/>
              <a:ext cx="3423477" cy="4499109"/>
              <a:chOff x="941649" y="2137271"/>
              <a:chExt cx="3423477" cy="4499109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941649" y="2340467"/>
                <a:ext cx="3423477" cy="4295913"/>
                <a:chOff x="1192696" y="1612348"/>
                <a:chExt cx="3423477" cy="4295913"/>
              </a:xfrm>
            </p:grpSpPr>
            <p:pic>
              <p:nvPicPr>
                <p:cNvPr id="17" name="Picture 16" descr="haystack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177" t="-3520" r="13237" b="-3865"/>
                <a:stretch/>
              </p:blipFill>
              <p:spPr>
                <a:xfrm>
                  <a:off x="1192696" y="1612348"/>
                  <a:ext cx="3412434" cy="4295913"/>
                </a:xfrm>
                <a:prstGeom prst="rect">
                  <a:avLst/>
                </a:prstGeom>
              </p:spPr>
            </p:pic>
            <p:pic>
              <p:nvPicPr>
                <p:cNvPr id="19" name="Picture 18" descr="neddle.png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177" t="6142" r="13237"/>
                <a:stretch/>
              </p:blipFill>
              <p:spPr>
                <a:xfrm>
                  <a:off x="1203739" y="1998869"/>
                  <a:ext cx="3412434" cy="3754781"/>
                </a:xfrm>
                <a:prstGeom prst="rect">
                  <a:avLst/>
                </a:prstGeom>
              </p:spPr>
            </p:pic>
          </p:grpSp>
          <p:cxnSp>
            <p:nvCxnSpPr>
              <p:cNvPr id="22" name="Straight Arrow Connector 21"/>
              <p:cNvCxnSpPr/>
              <p:nvPr/>
            </p:nvCxnSpPr>
            <p:spPr>
              <a:xfrm>
                <a:off x="2585420" y="2137271"/>
                <a:ext cx="0" cy="572065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Straight Arrow Connector 22"/>
            <p:cNvCxnSpPr/>
            <p:nvPr/>
          </p:nvCxnSpPr>
          <p:spPr>
            <a:xfrm>
              <a:off x="2585420" y="1984867"/>
              <a:ext cx="0" cy="71442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760303" y="2067500"/>
              <a:ext cx="320964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lvl="1" algn="ctr"/>
              <a:r>
                <a:rPr lang="en-US" sz="1500" u="sng" dirty="0" smtClean="0">
                  <a:latin typeface="Arial Narrow"/>
                  <a:cs typeface="Arial Narrow"/>
                </a:rPr>
                <a:t>(1) Structure prediction tools (e.g., Rosetta)</a:t>
              </a:r>
              <a:endParaRPr lang="en-US" sz="1500" u="sng" dirty="0">
                <a:latin typeface="Arial Narrow"/>
                <a:cs typeface="Arial Narrow"/>
              </a:endParaRPr>
            </a:p>
          </p:txBody>
        </p:sp>
      </p:grpSp>
      <p:sp>
        <p:nvSpPr>
          <p:cNvPr id="5" name="PB"/>
          <p:cNvSpPr/>
          <p:nvPr/>
        </p:nvSpPr>
        <p:spPr>
          <a:xfrm>
            <a:off x="0" y="0"/>
            <a:ext cx="0" cy="0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840747" y="1525859"/>
            <a:ext cx="168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Arial Narrow"/>
                <a:cs typeface="Arial Narrow"/>
              </a:rPr>
              <a:t>RNA Sequence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88357" y="1180095"/>
            <a:ext cx="25914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  <a:latin typeface="Arial Narrow"/>
                <a:cs typeface="Arial Narrow"/>
              </a:rPr>
              <a:t>…GGAUUCGCGAAUC…</a:t>
            </a:r>
            <a:endParaRPr lang="en-US" sz="2000" dirty="0">
              <a:solidFill>
                <a:srgbClr val="0000FF"/>
              </a:solidFill>
              <a:latin typeface="Arial Narrow"/>
              <a:cs typeface="Arial Narrow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124960" y="2638640"/>
            <a:ext cx="4746782" cy="3843129"/>
            <a:chOff x="4124960" y="2638640"/>
            <a:chExt cx="4746782" cy="3843129"/>
          </a:xfrm>
        </p:grpSpPr>
        <p:grpSp>
          <p:nvGrpSpPr>
            <p:cNvPr id="4" name="Group 3"/>
            <p:cNvGrpSpPr/>
            <p:nvPr/>
          </p:nvGrpSpPr>
          <p:grpSpPr>
            <a:xfrm>
              <a:off x="4472471" y="2638640"/>
              <a:ext cx="4399271" cy="3843129"/>
              <a:chOff x="4591002" y="1910521"/>
              <a:chExt cx="4399271" cy="3843129"/>
            </a:xfrm>
          </p:grpSpPr>
          <p:pic>
            <p:nvPicPr>
              <p:cNvPr id="20" name="Picture 19" descr="neddle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81" t="3933" r="24539"/>
              <a:stretch/>
            </p:blipFill>
            <p:spPr>
              <a:xfrm>
                <a:off x="6417143" y="1910521"/>
                <a:ext cx="2573130" cy="3843129"/>
              </a:xfrm>
              <a:prstGeom prst="rect">
                <a:avLst/>
              </a:prstGeom>
            </p:spPr>
          </p:pic>
          <p:cxnSp>
            <p:nvCxnSpPr>
              <p:cNvPr id="21" name="Straight Arrow Connector 20"/>
              <p:cNvCxnSpPr/>
              <p:nvPr/>
            </p:nvCxnSpPr>
            <p:spPr>
              <a:xfrm>
                <a:off x="4591002" y="3694164"/>
                <a:ext cx="1710837" cy="0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4124960" y="3755824"/>
              <a:ext cx="214978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ctr"/>
              <a:r>
                <a:rPr lang="en-US" sz="1500" u="sng" dirty="0" smtClean="0">
                  <a:latin typeface="Arial Narrow"/>
                  <a:cs typeface="Arial Narrow"/>
                </a:rPr>
                <a:t>(2) Filter with </a:t>
              </a:r>
            </a:p>
            <a:p>
              <a:pPr marL="0" lvl="1" algn="ctr"/>
              <a:r>
                <a:rPr lang="en-US" sz="1500" u="sng" dirty="0" smtClean="0">
                  <a:latin typeface="Arial Narrow"/>
                  <a:cs typeface="Arial Narrow"/>
                </a:rPr>
                <a:t>Assigned Chemical Shifts</a:t>
              </a:r>
              <a:endParaRPr lang="en-US" sz="1500" u="sng" dirty="0">
                <a:latin typeface="Arial Narrow"/>
                <a:cs typeface="Arial Narrow"/>
              </a:endParaRPr>
            </a:p>
          </p:txBody>
        </p:sp>
      </p:grpSp>
      <p:sp>
        <p:nvSpPr>
          <p:cNvPr id="28" name="Shape 51"/>
          <p:cNvSpPr txBox="1">
            <a:spLocks/>
          </p:cNvSpPr>
          <p:nvPr/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1.0: 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</a:t>
            </a:r>
            <a:r>
              <a:rPr lang="en-US" sz="3000" b="1" i="1" dirty="0" smtClean="0">
                <a:solidFill>
                  <a:srgbClr val="FF0000"/>
                </a:solidFill>
                <a:latin typeface="Arial Narrow"/>
                <a:cs typeface="Arial Narrow"/>
              </a:rPr>
              <a:t>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>
                <a:latin typeface="Arial Narrow"/>
                <a:cs typeface="Arial Narrow"/>
              </a:rPr>
              <a:t>Chemical Shifts</a:t>
            </a:r>
            <a:r>
              <a:rPr lang="en-US" sz="3000" dirty="0" smtClean="0">
                <a:latin typeface="Arial Narrow"/>
                <a:cs typeface="Arial Narrow"/>
              </a:rPr>
              <a:t>)</a:t>
            </a:r>
            <a:endParaRPr lang="en-US" sz="3000" dirty="0">
              <a:latin typeface="Arial Narrow"/>
              <a:cs typeface="Arial Narrow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256122" y="4509352"/>
            <a:ext cx="21548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1500" dirty="0" smtClean="0">
                <a:latin typeface="Arial Narrow"/>
                <a:cs typeface="Arial Narrow"/>
              </a:rPr>
              <a:t>(e.g., LARMOR</a:t>
            </a:r>
            <a:r>
              <a:rPr lang="en-US" sz="1500" baseline="30000" dirty="0" smtClean="0">
                <a:latin typeface="Arial Narrow"/>
                <a:cs typeface="Arial Narrow"/>
              </a:rPr>
              <a:t>D</a:t>
            </a:r>
            <a:r>
              <a:rPr lang="en-US" sz="1500" dirty="0" smtClean="0">
                <a:latin typeface="Arial Narrow"/>
                <a:cs typeface="Arial Narrow"/>
              </a:rPr>
              <a:t>, RAMSEY</a:t>
            </a:r>
            <a:r>
              <a:rPr lang="en-US" sz="1500" dirty="0">
                <a:latin typeface="Arial Narrow"/>
                <a:cs typeface="Arial Narrow"/>
              </a:rPr>
              <a:t>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mp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388" y="4845262"/>
            <a:ext cx="1194120" cy="176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83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155"/>
    </mc:Choice>
    <mc:Fallback xmlns="">
      <p:transition xmlns:p14="http://schemas.microsoft.com/office/powerpoint/2010/main" advTm="1615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41649" y="1939492"/>
            <a:ext cx="5028299" cy="4651513"/>
            <a:chOff x="941649" y="1984867"/>
            <a:chExt cx="5028299" cy="4651513"/>
          </a:xfrm>
        </p:grpSpPr>
        <p:grpSp>
          <p:nvGrpSpPr>
            <p:cNvPr id="11" name="Group 10"/>
            <p:cNvGrpSpPr/>
            <p:nvPr/>
          </p:nvGrpSpPr>
          <p:grpSpPr>
            <a:xfrm>
              <a:off x="941649" y="2137271"/>
              <a:ext cx="3423477" cy="4499109"/>
              <a:chOff x="941649" y="2137271"/>
              <a:chExt cx="3423477" cy="4499109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941649" y="2340467"/>
                <a:ext cx="3423477" cy="4295913"/>
                <a:chOff x="1192696" y="1612348"/>
                <a:chExt cx="3423477" cy="4295913"/>
              </a:xfrm>
            </p:grpSpPr>
            <p:pic>
              <p:nvPicPr>
                <p:cNvPr id="17" name="Picture 16" descr="haystack.png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177" t="-3520" r="13237" b="-3865"/>
                <a:stretch/>
              </p:blipFill>
              <p:spPr>
                <a:xfrm>
                  <a:off x="1192696" y="1612348"/>
                  <a:ext cx="3412434" cy="4295913"/>
                </a:xfrm>
                <a:prstGeom prst="rect">
                  <a:avLst/>
                </a:prstGeom>
              </p:spPr>
            </p:pic>
            <p:pic>
              <p:nvPicPr>
                <p:cNvPr id="19" name="Picture 18" descr="neddle.png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177" t="6142" r="13237"/>
                <a:stretch/>
              </p:blipFill>
              <p:spPr>
                <a:xfrm>
                  <a:off x="1203739" y="1998869"/>
                  <a:ext cx="3412434" cy="3754781"/>
                </a:xfrm>
                <a:prstGeom prst="rect">
                  <a:avLst/>
                </a:prstGeom>
              </p:spPr>
            </p:pic>
          </p:grpSp>
          <p:cxnSp>
            <p:nvCxnSpPr>
              <p:cNvPr id="22" name="Straight Arrow Connector 21"/>
              <p:cNvCxnSpPr/>
              <p:nvPr/>
            </p:nvCxnSpPr>
            <p:spPr>
              <a:xfrm>
                <a:off x="2585420" y="2137271"/>
                <a:ext cx="0" cy="572065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Straight Arrow Connector 22"/>
            <p:cNvCxnSpPr/>
            <p:nvPr/>
          </p:nvCxnSpPr>
          <p:spPr>
            <a:xfrm>
              <a:off x="2585420" y="1984867"/>
              <a:ext cx="0" cy="71442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760303" y="2067500"/>
              <a:ext cx="3209645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lvl="1" algn="ctr"/>
              <a:r>
                <a:rPr lang="en-US" sz="1500" u="sng" dirty="0" smtClean="0">
                  <a:latin typeface="Arial Narrow"/>
                  <a:cs typeface="Arial Narrow"/>
                </a:rPr>
                <a:t>(1) Structure prediction tools (e.g., Rosetta)</a:t>
              </a:r>
              <a:endParaRPr lang="en-US" sz="1500" u="sng" dirty="0">
                <a:latin typeface="Arial Narrow"/>
                <a:cs typeface="Arial Narrow"/>
              </a:endParaRPr>
            </a:p>
          </p:txBody>
        </p:sp>
      </p:grpSp>
      <p:sp>
        <p:nvSpPr>
          <p:cNvPr id="5" name="PB"/>
          <p:cNvSpPr/>
          <p:nvPr/>
        </p:nvSpPr>
        <p:spPr>
          <a:xfrm>
            <a:off x="0" y="0"/>
            <a:ext cx="0" cy="0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840747" y="1525859"/>
            <a:ext cx="168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Arial Narrow"/>
                <a:cs typeface="Arial Narrow"/>
              </a:rPr>
              <a:t>RNA Sequence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88357" y="1180095"/>
            <a:ext cx="25914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  <a:latin typeface="Arial Narrow"/>
                <a:cs typeface="Arial Narrow"/>
              </a:rPr>
              <a:t>…GGAUUCGCGAAUC…</a:t>
            </a:r>
            <a:endParaRPr lang="en-US" sz="2000" dirty="0">
              <a:solidFill>
                <a:srgbClr val="0000FF"/>
              </a:solidFill>
              <a:latin typeface="Arial Narrow"/>
              <a:cs typeface="Arial Narrow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124960" y="2638640"/>
            <a:ext cx="4746782" cy="3843129"/>
            <a:chOff x="4124960" y="2638640"/>
            <a:chExt cx="4746782" cy="3843129"/>
          </a:xfrm>
        </p:grpSpPr>
        <p:grpSp>
          <p:nvGrpSpPr>
            <p:cNvPr id="4" name="Group 3"/>
            <p:cNvGrpSpPr/>
            <p:nvPr/>
          </p:nvGrpSpPr>
          <p:grpSpPr>
            <a:xfrm>
              <a:off x="4472471" y="2638640"/>
              <a:ext cx="4399271" cy="3843129"/>
              <a:chOff x="4591002" y="1910521"/>
              <a:chExt cx="4399271" cy="3843129"/>
            </a:xfrm>
          </p:grpSpPr>
          <p:pic>
            <p:nvPicPr>
              <p:cNvPr id="20" name="Picture 19" descr="neddle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81" t="3933" r="24539"/>
              <a:stretch/>
            </p:blipFill>
            <p:spPr>
              <a:xfrm>
                <a:off x="6417143" y="1910521"/>
                <a:ext cx="2573130" cy="3843129"/>
              </a:xfrm>
              <a:prstGeom prst="rect">
                <a:avLst/>
              </a:prstGeom>
            </p:spPr>
          </p:pic>
          <p:cxnSp>
            <p:nvCxnSpPr>
              <p:cNvPr id="21" name="Straight Arrow Connector 20"/>
              <p:cNvCxnSpPr/>
              <p:nvPr/>
            </p:nvCxnSpPr>
            <p:spPr>
              <a:xfrm>
                <a:off x="4591002" y="3694164"/>
                <a:ext cx="1710837" cy="0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4124960" y="3755824"/>
              <a:ext cx="214978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lvl="1" algn="ctr"/>
              <a:r>
                <a:rPr lang="en-US" sz="1500" u="sng" dirty="0" smtClean="0">
                  <a:latin typeface="Arial Narrow"/>
                  <a:cs typeface="Arial Narrow"/>
                </a:rPr>
                <a:t>(2) Filter with </a:t>
              </a:r>
            </a:p>
            <a:p>
              <a:pPr marL="0" lvl="1" algn="ctr"/>
              <a:r>
                <a:rPr lang="en-US" sz="1500" u="sng" dirty="0" smtClean="0">
                  <a:latin typeface="Arial Narrow"/>
                  <a:cs typeface="Arial Narrow"/>
                </a:rPr>
                <a:t>Assigned Chemical Shifts</a:t>
              </a:r>
              <a:endParaRPr lang="en-US" sz="1500" u="sng" dirty="0">
                <a:latin typeface="Arial Narrow"/>
                <a:cs typeface="Arial Narrow"/>
              </a:endParaRPr>
            </a:p>
          </p:txBody>
        </p:sp>
      </p:grpSp>
      <p:sp>
        <p:nvSpPr>
          <p:cNvPr id="28" name="Shape 51"/>
          <p:cNvSpPr txBox="1">
            <a:spLocks/>
          </p:cNvSpPr>
          <p:nvPr/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2.0: 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</a:t>
            </a:r>
            <a:r>
              <a:rPr lang="en-US" sz="3000" b="1" i="1" dirty="0" smtClean="0">
                <a:solidFill>
                  <a:srgbClr val="FF0000"/>
                </a:solidFill>
                <a:latin typeface="Arial Narrow"/>
                <a:cs typeface="Arial Narrow"/>
              </a:rPr>
              <a:t>Unassigned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>
                <a:latin typeface="Arial Narrow"/>
                <a:cs typeface="Arial Narrow"/>
              </a:rPr>
              <a:t>Chemical Shifts</a:t>
            </a:r>
            <a:r>
              <a:rPr lang="en-US" sz="3000" dirty="0" smtClean="0">
                <a:latin typeface="Arial Narrow"/>
                <a:cs typeface="Arial Narrow"/>
              </a:rPr>
              <a:t>)</a:t>
            </a:r>
            <a:endParaRPr lang="en-US" sz="3000" dirty="0">
              <a:latin typeface="Arial Narrow"/>
              <a:cs typeface="Arial Narrow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256122" y="4509352"/>
            <a:ext cx="21548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1500" dirty="0" smtClean="0">
                <a:latin typeface="Arial Narrow"/>
                <a:cs typeface="Arial Narrow"/>
              </a:rPr>
              <a:t>(e.g., LARMOR</a:t>
            </a:r>
            <a:r>
              <a:rPr lang="en-US" sz="1500" baseline="30000" dirty="0" smtClean="0">
                <a:latin typeface="Arial Narrow"/>
                <a:cs typeface="Arial Narrow"/>
              </a:rPr>
              <a:t>D</a:t>
            </a:r>
            <a:r>
              <a:rPr lang="en-US" sz="1500" dirty="0" smtClean="0">
                <a:latin typeface="Arial Narrow"/>
                <a:cs typeface="Arial Narrow"/>
              </a:rPr>
              <a:t>, RAMSEY</a:t>
            </a:r>
            <a:r>
              <a:rPr lang="en-US" sz="1500" dirty="0">
                <a:latin typeface="Arial Narrow"/>
                <a:cs typeface="Arial Narrow"/>
              </a:rPr>
              <a:t>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tmp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258" y="4856480"/>
            <a:ext cx="1192249" cy="175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9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555"/>
    </mc:Choice>
    <mc:Fallback xmlns="">
      <p:transition xmlns:p14="http://schemas.microsoft.com/office/powerpoint/2010/main" advTm="555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1" y="25843"/>
            <a:ext cx="9144000" cy="553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Arial Narrow"/>
                <a:cs typeface="Arial Narrow"/>
              </a:rPr>
              <a:t>Scientist Lineage</a:t>
            </a:r>
            <a:endParaRPr lang="en-US" sz="3000" dirty="0">
              <a:latin typeface="Arial Narrow"/>
              <a:cs typeface="Arial Narrow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538480" y="1080875"/>
            <a:ext cx="3667759" cy="2649711"/>
            <a:chOff x="538480" y="1080875"/>
            <a:chExt cx="3667759" cy="26497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r="10633" b="45332"/>
            <a:stretch/>
          </p:blipFill>
          <p:spPr>
            <a:xfrm>
              <a:off x="1511063" y="1080875"/>
              <a:ext cx="2194132" cy="179856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538480" y="2945756"/>
              <a:ext cx="3667759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>
                  <a:latin typeface="Arial Narrow"/>
                  <a:cs typeface="Arial Narrow"/>
                </a:rPr>
                <a:t>Ioan Andricioaei</a:t>
              </a:r>
            </a:p>
            <a:p>
              <a:pPr algn="ctr"/>
              <a:r>
                <a:rPr lang="en-US" sz="1500" dirty="0">
                  <a:latin typeface="Arial Narrow"/>
                  <a:cs typeface="Arial Narrow"/>
                </a:rPr>
                <a:t>Theoretical and Computational Chemist</a:t>
              </a:r>
            </a:p>
            <a:p>
              <a:pPr algn="ctr"/>
              <a:r>
                <a:rPr lang="en-US" sz="1500" dirty="0" smtClean="0">
                  <a:latin typeface="Arial Narrow"/>
                  <a:cs typeface="Arial Narrow"/>
                </a:rPr>
                <a:t>(</a:t>
              </a:r>
              <a:r>
                <a:rPr lang="en-US" sz="1500" dirty="0" err="1" smtClean="0">
                  <a:latin typeface="Arial Narrow"/>
                  <a:cs typeface="Arial Narrow"/>
                </a:rPr>
                <a:t>Ph.D</a:t>
              </a:r>
              <a:r>
                <a:rPr lang="en-US" sz="1500" dirty="0" smtClean="0">
                  <a:latin typeface="Arial Narrow"/>
                  <a:cs typeface="Arial Narrow"/>
                </a:rPr>
                <a:t> </a:t>
              </a:r>
              <a:r>
                <a:rPr lang="en-US" sz="1500" dirty="0" smtClean="0">
                  <a:latin typeface="Arial Narrow"/>
                  <a:cs typeface="Arial Narrow"/>
                </a:rPr>
                <a:t>advisor)</a:t>
              </a:r>
              <a:endParaRPr lang="en-US" sz="1500" dirty="0">
                <a:latin typeface="Arial Narrow"/>
                <a:cs typeface="Arial Narrow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019040" y="1080875"/>
            <a:ext cx="2733040" cy="2649711"/>
            <a:chOff x="5019040" y="1080875"/>
            <a:chExt cx="2733040" cy="264971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/>
            <a:srcRect l="19716" t="10596" r="19415" b="48708"/>
            <a:stretch/>
          </p:blipFill>
          <p:spPr>
            <a:xfrm>
              <a:off x="5350424" y="1080875"/>
              <a:ext cx="2146644" cy="179856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019040" y="2945756"/>
              <a:ext cx="2733040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>
                  <a:latin typeface="Arial Narrow"/>
                  <a:cs typeface="Arial Narrow"/>
                </a:rPr>
                <a:t>Hashim </a:t>
              </a:r>
              <a:r>
                <a:rPr lang="en-US" sz="1500" dirty="0" smtClean="0">
                  <a:latin typeface="Arial Narrow"/>
                  <a:cs typeface="Arial Narrow"/>
                </a:rPr>
                <a:t>M. Al</a:t>
              </a:r>
              <a:r>
                <a:rPr lang="en-US" sz="1500" dirty="0" smtClean="0">
                  <a:latin typeface="Arial Narrow"/>
                  <a:cs typeface="Arial Narrow"/>
                </a:rPr>
                <a:t>-Hashimi</a:t>
              </a:r>
            </a:p>
            <a:p>
              <a:pPr algn="ctr"/>
              <a:r>
                <a:rPr lang="en-US" sz="1500" dirty="0" smtClean="0">
                  <a:latin typeface="Arial Narrow"/>
                  <a:cs typeface="Arial Narrow"/>
                </a:rPr>
                <a:t>Biomolecular NMR</a:t>
              </a:r>
            </a:p>
            <a:p>
              <a:pPr algn="ctr"/>
              <a:r>
                <a:rPr lang="en-US" sz="1500" dirty="0" smtClean="0">
                  <a:latin typeface="Arial Narrow"/>
                  <a:cs typeface="Arial Narrow"/>
                </a:rPr>
                <a:t>(Graduate School Collaborator</a:t>
              </a:r>
              <a:r>
                <a:rPr lang="en-US" sz="1500" dirty="0" smtClean="0">
                  <a:latin typeface="Arial Narrow"/>
                  <a:cs typeface="Arial Narrow"/>
                </a:rPr>
                <a:t>)</a:t>
              </a:r>
              <a:endParaRPr lang="en-US" sz="1500" dirty="0">
                <a:latin typeface="Arial Narrow"/>
                <a:cs typeface="Arial Narrow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489200" y="3850640"/>
            <a:ext cx="4165600" cy="2807237"/>
            <a:chOff x="2489200" y="3850640"/>
            <a:chExt cx="4165600" cy="2807237"/>
          </a:xfrm>
        </p:grpSpPr>
        <p:sp>
          <p:nvSpPr>
            <p:cNvPr id="8" name="TextBox 7"/>
            <p:cNvSpPr txBox="1"/>
            <p:nvPr/>
          </p:nvSpPr>
          <p:spPr>
            <a:xfrm>
              <a:off x="2489200" y="5873047"/>
              <a:ext cx="4165600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>
                  <a:latin typeface="Arial Narrow"/>
                  <a:cs typeface="Arial Narrow"/>
                </a:rPr>
                <a:t>Charles L. Brooks, III</a:t>
              </a:r>
            </a:p>
            <a:p>
              <a:pPr algn="ctr"/>
              <a:r>
                <a:rPr lang="en-US" sz="1500" dirty="0" smtClean="0">
                  <a:latin typeface="Arial Narrow"/>
                  <a:cs typeface="Arial Narrow"/>
                </a:rPr>
                <a:t>Theoretical and Computational Chemist</a:t>
              </a:r>
            </a:p>
            <a:p>
              <a:pPr algn="ctr"/>
              <a:r>
                <a:rPr lang="en-US" sz="1500" dirty="0" smtClean="0">
                  <a:latin typeface="Arial Narrow"/>
                  <a:cs typeface="Arial Narrow"/>
                </a:rPr>
                <a:t>(Postdoc Advisor and Mentor)</a:t>
              </a:r>
              <a:endParaRPr lang="en-US" sz="1500" dirty="0" smtClean="0">
                <a:latin typeface="Arial Narrow"/>
                <a:cs typeface="Arial Narrow"/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85161" y="3850640"/>
              <a:ext cx="2173679" cy="1799323"/>
            </a:xfrm>
            <a:prstGeom prst="rect">
              <a:avLst/>
            </a:prstGeom>
          </p:spPr>
        </p:pic>
      </p:grpSp>
      <p:sp>
        <p:nvSpPr>
          <p:cNvPr id="10" name="Rectangle 9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2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B"/>
          <p:cNvSpPr/>
          <p:nvPr/>
        </p:nvSpPr>
        <p:spPr>
          <a:xfrm flipH="1" flipV="1">
            <a:off x="-1524001" y="-875021"/>
            <a:ext cx="45719" cy="45719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pic>
        <p:nvPicPr>
          <p:cNvPr id="9" name="Picture 8" descr="figure_0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466" y="1319540"/>
            <a:ext cx="3482294" cy="467137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549070" y="1316792"/>
            <a:ext cx="1745050" cy="30824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62626" y="4353890"/>
            <a:ext cx="3482293" cy="198468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903266" y="2654816"/>
            <a:ext cx="1584844" cy="16720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hape 51"/>
          <p:cNvSpPr txBox="1">
            <a:spLocks/>
          </p:cNvSpPr>
          <p:nvPr/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2.0: 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</a:t>
            </a:r>
            <a:r>
              <a:rPr lang="en-US" sz="3000" b="1" i="1" dirty="0" smtClean="0">
                <a:solidFill>
                  <a:srgbClr val="FF0000"/>
                </a:solidFill>
                <a:latin typeface="Arial Narrow"/>
                <a:cs typeface="Arial Narrow"/>
              </a:rPr>
              <a:t>Unassigned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>
                <a:latin typeface="Arial Narrow"/>
                <a:cs typeface="Arial Narrow"/>
              </a:rPr>
              <a:t>Chemical </a:t>
            </a:r>
            <a:r>
              <a:rPr lang="en-US" sz="3000" dirty="0" smtClean="0">
                <a:latin typeface="Arial Narrow"/>
                <a:cs typeface="Arial Narrow"/>
              </a:rPr>
              <a:t>Shifts and SCAHA)</a:t>
            </a:r>
            <a:endParaRPr lang="en-US" sz="3000" dirty="0">
              <a:latin typeface="Arial Narrow"/>
              <a:cs typeface="Arial Narrow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411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1371"/>
    </mc:Choice>
    <mc:Fallback xmlns="">
      <p:transition xmlns:p14="http://schemas.microsoft.com/office/powerpoint/2010/main" advTm="4137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B"/>
          <p:cNvSpPr/>
          <p:nvPr/>
        </p:nvSpPr>
        <p:spPr>
          <a:xfrm>
            <a:off x="4566920" y="-670560"/>
            <a:ext cx="0" cy="0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8680" y="2228672"/>
            <a:ext cx="739648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500" dirty="0" smtClean="0">
                <a:latin typeface="Arial Narrow"/>
                <a:cs typeface="Arial Narrow"/>
              </a:rPr>
              <a:t>Native</a:t>
            </a:r>
            <a:r>
              <a:rPr lang="en-US" sz="2500" dirty="0">
                <a:latin typeface="Arial Narrow"/>
                <a:cs typeface="Arial Narrow"/>
              </a:rPr>
              <a:t>-like structures of an RNA exhibit </a:t>
            </a:r>
            <a:r>
              <a:rPr lang="en-US" sz="2500" dirty="0" smtClean="0">
                <a:latin typeface="Arial Narrow"/>
                <a:cs typeface="Arial Narrow"/>
              </a:rPr>
              <a:t>lower </a:t>
            </a:r>
            <a:r>
              <a:rPr lang="en-US" sz="2500" dirty="0">
                <a:latin typeface="Arial Narrow"/>
                <a:cs typeface="Arial Narrow"/>
              </a:rPr>
              <a:t>assignment errors than non-native </a:t>
            </a:r>
            <a:r>
              <a:rPr lang="en-US" sz="2500" dirty="0" smtClean="0">
                <a:latin typeface="Arial Narrow"/>
                <a:cs typeface="Arial Narrow"/>
              </a:rPr>
              <a:t>decoys</a:t>
            </a:r>
          </a:p>
          <a:p>
            <a:endParaRPr lang="en-US" sz="2500" dirty="0">
              <a:latin typeface="Arial Narrow"/>
              <a:cs typeface="Arial Narrow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500" dirty="0" smtClean="0">
                <a:latin typeface="Arial Narrow"/>
                <a:cs typeface="Arial Narrow"/>
              </a:rPr>
              <a:t>Native</a:t>
            </a:r>
            <a:r>
              <a:rPr lang="en-US" sz="2500" dirty="0">
                <a:latin typeface="Arial Narrow"/>
                <a:cs typeface="Arial Narrow"/>
              </a:rPr>
              <a:t>-like structures of an RNA exhibit </a:t>
            </a:r>
            <a:r>
              <a:rPr lang="en-US" sz="2500" dirty="0" smtClean="0">
                <a:latin typeface="Arial Narrow"/>
                <a:cs typeface="Arial Narrow"/>
              </a:rPr>
              <a:t>lower </a:t>
            </a:r>
            <a:r>
              <a:rPr lang="en-US" sz="2500" dirty="0">
                <a:latin typeface="Arial Narrow"/>
                <a:cs typeface="Arial Narrow"/>
              </a:rPr>
              <a:t>errors between </a:t>
            </a:r>
            <a:r>
              <a:rPr lang="en-US" sz="2500" dirty="0" smtClean="0">
                <a:latin typeface="Arial Narrow"/>
                <a:cs typeface="Arial Narrow"/>
              </a:rPr>
              <a:t>optimally </a:t>
            </a:r>
            <a:r>
              <a:rPr lang="en-US" sz="2500" dirty="0">
                <a:latin typeface="Arial Narrow"/>
                <a:cs typeface="Arial Narrow"/>
              </a:rPr>
              <a:t>“assigned” chemical shifts and computed chemical shifts than non-native </a:t>
            </a:r>
            <a:r>
              <a:rPr lang="en-US" sz="2500" dirty="0" smtClean="0">
                <a:latin typeface="Arial Narrow"/>
                <a:cs typeface="Arial Narrow"/>
              </a:rPr>
              <a:t>decoys</a:t>
            </a:r>
            <a:endParaRPr lang="en-US" sz="2500" dirty="0">
              <a:latin typeface="Arial Narrow"/>
              <a:cs typeface="Arial Narrow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499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51"/>
          <p:cNvSpPr txBox="1">
            <a:spLocks/>
          </p:cNvSpPr>
          <p:nvPr/>
        </p:nvSpPr>
        <p:spPr>
          <a:xfrm>
            <a:off x="-508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2.0: 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</a:t>
            </a:r>
            <a:r>
              <a:rPr lang="en-US" sz="3000" b="1" i="1" dirty="0" smtClean="0">
                <a:solidFill>
                  <a:srgbClr val="FF0000"/>
                </a:solidFill>
                <a:latin typeface="Arial Narrow"/>
                <a:cs typeface="Arial Narrow"/>
              </a:rPr>
              <a:t>Unassigned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>
                <a:latin typeface="Arial Narrow"/>
                <a:cs typeface="Arial Narrow"/>
              </a:rPr>
              <a:t>Chemical </a:t>
            </a:r>
            <a:r>
              <a:rPr lang="en-US" sz="3000" dirty="0" smtClean="0">
                <a:latin typeface="Arial Narrow"/>
                <a:cs typeface="Arial Narrow"/>
              </a:rPr>
              <a:t>Shifts and SCAHA)</a:t>
            </a:r>
            <a:endParaRPr lang="en-US" sz="3000" dirty="0">
              <a:latin typeface="Arial Narrow"/>
              <a:cs typeface="Arial Narrow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56280" y="1259840"/>
            <a:ext cx="26212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u="sng" dirty="0" smtClean="0">
                <a:latin typeface="Arial Narrow"/>
                <a:cs typeface="Arial Narrow"/>
              </a:rPr>
              <a:t>Assumptions!!!</a:t>
            </a:r>
            <a:endParaRPr lang="en-US" sz="3000" b="1" u="sng" dirty="0">
              <a:latin typeface="Arial Narrow"/>
              <a:cs typeface="Arial Narro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5053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2147"/>
    </mc:Choice>
    <mc:Fallback xmlns="">
      <p:transition xmlns:p14="http://schemas.microsoft.com/office/powerpoint/2010/main" advTm="4214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B"/>
          <p:cNvSpPr/>
          <p:nvPr/>
        </p:nvSpPr>
        <p:spPr>
          <a:xfrm>
            <a:off x="0" y="0"/>
            <a:ext cx="0" cy="0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pic>
        <p:nvPicPr>
          <p:cNvPr id="9" name="Picture 8" descr="figure_0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680" y="164790"/>
            <a:ext cx="4866640" cy="652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005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B"/>
          <p:cNvSpPr/>
          <p:nvPr/>
        </p:nvSpPr>
        <p:spPr>
          <a:xfrm>
            <a:off x="4566920" y="-670560"/>
            <a:ext cx="0" cy="0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8680" y="2228672"/>
            <a:ext cx="739648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500" dirty="0" smtClean="0">
                <a:latin typeface="Arial Narrow"/>
                <a:cs typeface="Arial Narrow"/>
              </a:rPr>
              <a:t>Native</a:t>
            </a:r>
            <a:r>
              <a:rPr lang="en-US" sz="2500" dirty="0">
                <a:latin typeface="Arial Narrow"/>
                <a:cs typeface="Arial Narrow"/>
              </a:rPr>
              <a:t>-like structures of an RNA exhibit </a:t>
            </a:r>
            <a:r>
              <a:rPr lang="en-US" sz="2500" dirty="0" smtClean="0">
                <a:latin typeface="Arial Narrow"/>
                <a:cs typeface="Arial Narrow"/>
              </a:rPr>
              <a:t>lower </a:t>
            </a:r>
            <a:r>
              <a:rPr lang="en-US" sz="2500" dirty="0">
                <a:latin typeface="Arial Narrow"/>
                <a:cs typeface="Arial Narrow"/>
              </a:rPr>
              <a:t>assignment errors than non-native </a:t>
            </a:r>
            <a:r>
              <a:rPr lang="en-US" sz="2500" dirty="0" smtClean="0">
                <a:latin typeface="Arial Narrow"/>
                <a:cs typeface="Arial Narrow"/>
              </a:rPr>
              <a:t>decoys</a:t>
            </a:r>
          </a:p>
          <a:p>
            <a:endParaRPr lang="en-US" sz="2500" dirty="0">
              <a:latin typeface="Arial Narrow"/>
              <a:cs typeface="Arial Narrow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500" dirty="0" smtClean="0">
                <a:solidFill>
                  <a:srgbClr val="D9D9D9"/>
                </a:solidFill>
                <a:latin typeface="Arial Narrow"/>
                <a:cs typeface="Arial Narrow"/>
              </a:rPr>
              <a:t>Native</a:t>
            </a:r>
            <a:r>
              <a:rPr lang="en-US" sz="2500" dirty="0">
                <a:solidFill>
                  <a:srgbClr val="D9D9D9"/>
                </a:solidFill>
                <a:latin typeface="Arial Narrow"/>
                <a:cs typeface="Arial Narrow"/>
              </a:rPr>
              <a:t>-like structures of an RNA exhibit </a:t>
            </a:r>
            <a:r>
              <a:rPr lang="en-US" sz="2500" dirty="0" smtClean="0">
                <a:solidFill>
                  <a:srgbClr val="D9D9D9"/>
                </a:solidFill>
                <a:latin typeface="Arial Narrow"/>
                <a:cs typeface="Arial Narrow"/>
              </a:rPr>
              <a:t>lower </a:t>
            </a:r>
            <a:r>
              <a:rPr lang="en-US" sz="2500" dirty="0">
                <a:solidFill>
                  <a:srgbClr val="D9D9D9"/>
                </a:solidFill>
                <a:latin typeface="Arial Narrow"/>
                <a:cs typeface="Arial Narrow"/>
              </a:rPr>
              <a:t>errors between </a:t>
            </a:r>
            <a:r>
              <a:rPr lang="en-US" sz="2500" dirty="0" smtClean="0">
                <a:solidFill>
                  <a:srgbClr val="D9D9D9"/>
                </a:solidFill>
                <a:latin typeface="Arial Narrow"/>
                <a:cs typeface="Arial Narrow"/>
              </a:rPr>
              <a:t>optimally </a:t>
            </a:r>
            <a:r>
              <a:rPr lang="en-US" sz="2500" dirty="0">
                <a:solidFill>
                  <a:srgbClr val="D9D9D9"/>
                </a:solidFill>
                <a:latin typeface="Arial Narrow"/>
                <a:cs typeface="Arial Narrow"/>
              </a:rPr>
              <a:t>“assigned” chemical shifts and computed chemical shifts than non-native </a:t>
            </a:r>
            <a:r>
              <a:rPr lang="en-US" sz="2500" dirty="0" smtClean="0">
                <a:solidFill>
                  <a:srgbClr val="D9D9D9"/>
                </a:solidFill>
                <a:latin typeface="Arial Narrow"/>
                <a:cs typeface="Arial Narrow"/>
              </a:rPr>
              <a:t>decoys</a:t>
            </a:r>
            <a:endParaRPr lang="en-US" sz="2500" dirty="0">
              <a:solidFill>
                <a:srgbClr val="D9D9D9"/>
              </a:solidFill>
              <a:latin typeface="Arial Narrow"/>
              <a:cs typeface="Arial Narrow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499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51"/>
          <p:cNvSpPr txBox="1">
            <a:spLocks/>
          </p:cNvSpPr>
          <p:nvPr/>
        </p:nvSpPr>
        <p:spPr>
          <a:xfrm>
            <a:off x="-508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2.0: 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</a:t>
            </a:r>
            <a:r>
              <a:rPr lang="en-US" sz="3000" b="1" i="1" dirty="0" smtClean="0">
                <a:solidFill>
                  <a:srgbClr val="FF0000"/>
                </a:solidFill>
                <a:latin typeface="Arial Narrow"/>
                <a:cs typeface="Arial Narrow"/>
              </a:rPr>
              <a:t>Unassigned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>
                <a:latin typeface="Arial Narrow"/>
                <a:cs typeface="Arial Narrow"/>
              </a:rPr>
              <a:t>Chemical </a:t>
            </a:r>
            <a:r>
              <a:rPr lang="en-US" sz="3000" dirty="0" smtClean="0">
                <a:latin typeface="Arial Narrow"/>
                <a:cs typeface="Arial Narrow"/>
              </a:rPr>
              <a:t>Shifts and SCAHA)</a:t>
            </a:r>
            <a:endParaRPr lang="en-US" sz="3000" dirty="0">
              <a:latin typeface="Arial Narrow"/>
              <a:cs typeface="Arial Narrow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56280" y="1259840"/>
            <a:ext cx="26212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u="sng" dirty="0" smtClean="0">
                <a:latin typeface="Arial Narrow"/>
                <a:cs typeface="Arial Narrow"/>
              </a:rPr>
              <a:t>Assumptions!!!</a:t>
            </a:r>
            <a:endParaRPr lang="en-US" sz="3000" b="1" u="sng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03137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47"/>
    </mc:Choice>
    <mc:Fallback xmlns="">
      <p:transition xmlns:p14="http://schemas.microsoft.com/office/powerpoint/2010/main" advTm="174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pic>
        <p:nvPicPr>
          <p:cNvPr id="11" name="Picture 10" descr="figure_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401" y="14066565"/>
            <a:ext cx="9188521" cy="4346438"/>
          </a:xfrm>
          <a:prstGeom prst="rect">
            <a:avLst/>
          </a:prstGeom>
        </p:spPr>
      </p:pic>
      <p:pic>
        <p:nvPicPr>
          <p:cNvPr id="12" name="Picture 11" descr="figure_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6801" y="14218965"/>
            <a:ext cx="9188521" cy="4346438"/>
          </a:xfrm>
          <a:prstGeom prst="rect">
            <a:avLst/>
          </a:prstGeom>
        </p:spPr>
      </p:pic>
      <p:pic>
        <p:nvPicPr>
          <p:cNvPr id="4" name="Picture 3" descr="figure_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0" y="1427311"/>
            <a:ext cx="8463280" cy="4003378"/>
          </a:xfrm>
          <a:prstGeom prst="rect">
            <a:avLst/>
          </a:prstGeom>
        </p:spPr>
      </p:pic>
      <p:sp>
        <p:nvSpPr>
          <p:cNvPr id="6" name="Shape 5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000" dirty="0" smtClean="0">
                <a:latin typeface="Arial Narrow"/>
                <a:cs typeface="Arial Narrow"/>
              </a:rPr>
              <a:t>Correlation Between Assignment Error and RMSD</a:t>
            </a:r>
            <a:endParaRPr sz="3000" dirty="0">
              <a:latin typeface="Arial Narrow"/>
              <a:cs typeface="Arial Narrow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605280" y="33020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Arial Narrow"/>
                <a:cs typeface="Arial Narrow"/>
              </a:rPr>
              <a:t>0.68</a:t>
            </a:r>
            <a:endParaRPr lang="en-US" sz="1200" dirty="0">
              <a:latin typeface="Arial Narrow"/>
              <a:cs typeface="Arial Narrow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407920" y="3553748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Arial Narrow"/>
                <a:cs typeface="Arial Narrow"/>
              </a:rPr>
              <a:t>0.46</a:t>
            </a:r>
            <a:endParaRPr lang="en-US" sz="1200" dirty="0">
              <a:latin typeface="Arial Narrow"/>
              <a:cs typeface="Arial Narrow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99280" y="323088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Arial Narrow"/>
                <a:cs typeface="Arial Narrow"/>
              </a:rPr>
              <a:t>0.70</a:t>
            </a:r>
            <a:endParaRPr lang="en-US" sz="1200" dirty="0">
              <a:latin typeface="Arial Narrow"/>
              <a:cs typeface="Arial Narrow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91760" y="3563908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Arial Narrow"/>
                <a:cs typeface="Arial Narrow"/>
              </a:rPr>
              <a:t>0.44</a:t>
            </a:r>
            <a:endParaRPr lang="en-US" sz="1200" dirty="0">
              <a:latin typeface="Arial Narrow"/>
              <a:cs typeface="Arial Narrow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93280" y="3276749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Arial Narrow"/>
                <a:cs typeface="Arial Narrow"/>
              </a:rPr>
              <a:t>0.67</a:t>
            </a:r>
            <a:endParaRPr lang="en-US" sz="1200" dirty="0">
              <a:latin typeface="Arial Narrow"/>
              <a:cs typeface="Arial Narrow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85760" y="3548817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Arial Narrow"/>
                <a:cs typeface="Arial Narrow"/>
              </a:rPr>
              <a:t>0.46</a:t>
            </a:r>
            <a:endParaRPr lang="en-US" sz="1200" dirty="0">
              <a:latin typeface="Arial Narrow"/>
              <a:cs typeface="Arial Narrow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90240" y="1232773"/>
            <a:ext cx="5613400" cy="48927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7128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0638"/>
    </mc:Choice>
    <mc:Fallback xmlns="">
      <p:transition xmlns:p14="http://schemas.microsoft.com/office/powerpoint/2010/main" advTm="70638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3" grpId="0"/>
      <p:bldP spid="14" grpId="0"/>
      <p:bldP spid="15" grpId="0"/>
      <p:bldP spid="16" grpId="0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pic>
        <p:nvPicPr>
          <p:cNvPr id="3" name="Picture 2" descr="figure_2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55"/>
          <a:stretch/>
        </p:blipFill>
        <p:spPr>
          <a:xfrm>
            <a:off x="2367107" y="342913"/>
            <a:ext cx="4511387" cy="52203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4300" y="5644554"/>
            <a:ext cx="6477000" cy="1066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75760" y="675640"/>
            <a:ext cx="1117600" cy="48927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201920" y="675640"/>
            <a:ext cx="1117600" cy="48927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84320" y="5633897"/>
            <a:ext cx="1960880" cy="1061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035040" y="5633897"/>
            <a:ext cx="1960880" cy="1061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hape 5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000" dirty="0" smtClean="0">
                <a:latin typeface="Arial Narrow"/>
                <a:cs typeface="Arial Narrow"/>
              </a:rPr>
              <a:t>So—Are The Low Error Models Native-Like?</a:t>
            </a:r>
            <a:endParaRPr sz="3000" dirty="0">
              <a:latin typeface="Arial Narrow"/>
              <a:cs typeface="Arial Narrow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8838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819"/>
    </mc:Choice>
    <mc:Fallback xmlns="">
      <p:transition xmlns:p14="http://schemas.microsoft.com/office/powerpoint/2010/main" advTm="15819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B"/>
          <p:cNvSpPr/>
          <p:nvPr/>
        </p:nvSpPr>
        <p:spPr>
          <a:xfrm>
            <a:off x="4566920" y="-670560"/>
            <a:ext cx="0" cy="0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8680" y="2228672"/>
            <a:ext cx="739648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500" dirty="0" smtClean="0">
                <a:solidFill>
                  <a:srgbClr val="D9D9D9"/>
                </a:solidFill>
                <a:latin typeface="Arial Narrow"/>
                <a:cs typeface="Arial Narrow"/>
              </a:rPr>
              <a:t>Native</a:t>
            </a:r>
            <a:r>
              <a:rPr lang="en-US" sz="2500" dirty="0">
                <a:solidFill>
                  <a:srgbClr val="D9D9D9"/>
                </a:solidFill>
                <a:latin typeface="Arial Narrow"/>
                <a:cs typeface="Arial Narrow"/>
              </a:rPr>
              <a:t>-like structures of an RNA exhibit </a:t>
            </a:r>
            <a:r>
              <a:rPr lang="en-US" sz="2500" dirty="0" smtClean="0">
                <a:solidFill>
                  <a:srgbClr val="D9D9D9"/>
                </a:solidFill>
                <a:latin typeface="Arial Narrow"/>
                <a:cs typeface="Arial Narrow"/>
              </a:rPr>
              <a:t>lower </a:t>
            </a:r>
            <a:r>
              <a:rPr lang="en-US" sz="2500" dirty="0">
                <a:solidFill>
                  <a:srgbClr val="D9D9D9"/>
                </a:solidFill>
                <a:latin typeface="Arial Narrow"/>
                <a:cs typeface="Arial Narrow"/>
              </a:rPr>
              <a:t>assignment errors than non-native </a:t>
            </a:r>
            <a:r>
              <a:rPr lang="en-US" sz="2500" dirty="0" smtClean="0">
                <a:solidFill>
                  <a:srgbClr val="D9D9D9"/>
                </a:solidFill>
                <a:latin typeface="Arial Narrow"/>
                <a:cs typeface="Arial Narrow"/>
              </a:rPr>
              <a:t>decoys</a:t>
            </a:r>
          </a:p>
          <a:p>
            <a:endParaRPr lang="en-US" sz="2500" dirty="0">
              <a:latin typeface="Arial Narrow"/>
              <a:cs typeface="Arial Narrow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500" dirty="0" smtClean="0">
                <a:latin typeface="Arial Narrow"/>
                <a:cs typeface="Arial Narrow"/>
              </a:rPr>
              <a:t>Native</a:t>
            </a:r>
            <a:r>
              <a:rPr lang="en-US" sz="2500" dirty="0">
                <a:latin typeface="Arial Narrow"/>
                <a:cs typeface="Arial Narrow"/>
              </a:rPr>
              <a:t>-like structures of an RNA exhibit </a:t>
            </a:r>
            <a:r>
              <a:rPr lang="en-US" sz="2500" dirty="0" smtClean="0">
                <a:latin typeface="Arial Narrow"/>
                <a:cs typeface="Arial Narrow"/>
              </a:rPr>
              <a:t>lower </a:t>
            </a:r>
            <a:r>
              <a:rPr lang="en-US" sz="2500" dirty="0">
                <a:latin typeface="Arial Narrow"/>
                <a:cs typeface="Arial Narrow"/>
              </a:rPr>
              <a:t>errors between </a:t>
            </a:r>
            <a:r>
              <a:rPr lang="en-US" sz="2500" dirty="0" smtClean="0">
                <a:latin typeface="Arial Narrow"/>
                <a:cs typeface="Arial Narrow"/>
              </a:rPr>
              <a:t>optimally </a:t>
            </a:r>
            <a:r>
              <a:rPr lang="en-US" sz="2500" dirty="0">
                <a:latin typeface="Arial Narrow"/>
                <a:cs typeface="Arial Narrow"/>
              </a:rPr>
              <a:t>“assigned” chemical shifts and computed chemical shifts than non-native </a:t>
            </a:r>
            <a:r>
              <a:rPr lang="en-US" sz="2500" dirty="0" smtClean="0">
                <a:latin typeface="Arial Narrow"/>
                <a:cs typeface="Arial Narrow"/>
              </a:rPr>
              <a:t>decoys</a:t>
            </a:r>
            <a:endParaRPr lang="en-US" sz="2500" dirty="0">
              <a:latin typeface="Arial Narrow"/>
              <a:cs typeface="Arial Narrow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51"/>
          <p:cNvSpPr txBox="1">
            <a:spLocks/>
          </p:cNvSpPr>
          <p:nvPr/>
        </p:nvSpPr>
        <p:spPr>
          <a:xfrm>
            <a:off x="-508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2.0: 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</a:t>
            </a:r>
            <a:r>
              <a:rPr lang="en-US" sz="3000" b="1" i="1" dirty="0" smtClean="0">
                <a:solidFill>
                  <a:srgbClr val="FF0000"/>
                </a:solidFill>
                <a:latin typeface="Arial Narrow"/>
                <a:cs typeface="Arial Narrow"/>
              </a:rPr>
              <a:t>Unassigned</a:t>
            </a:r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n-US" sz="3000" dirty="0">
                <a:latin typeface="Arial Narrow"/>
                <a:cs typeface="Arial Narrow"/>
              </a:rPr>
              <a:t>Chemical </a:t>
            </a:r>
            <a:r>
              <a:rPr lang="en-US" sz="3000" dirty="0" smtClean="0">
                <a:latin typeface="Arial Narrow"/>
                <a:cs typeface="Arial Narrow"/>
              </a:rPr>
              <a:t>Shifts and SCAHA)</a:t>
            </a:r>
            <a:endParaRPr lang="en-US" sz="3000" dirty="0">
              <a:latin typeface="Arial Narrow"/>
              <a:cs typeface="Arial Narrow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56280" y="1259840"/>
            <a:ext cx="26212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u="sng" dirty="0" smtClean="0">
                <a:latin typeface="Arial Narrow"/>
                <a:cs typeface="Arial Narrow"/>
              </a:rPr>
              <a:t>Assumptions!!!</a:t>
            </a:r>
            <a:endParaRPr lang="en-US" sz="3000" b="1" u="sng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417124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979"/>
    </mc:Choice>
    <mc:Fallback xmlns="">
      <p:transition xmlns:p14="http://schemas.microsoft.com/office/powerpoint/2010/main" advTm="197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pic>
        <p:nvPicPr>
          <p:cNvPr id="3" name="Picture 2" descr="figure_2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55"/>
          <a:stretch/>
        </p:blipFill>
        <p:spPr>
          <a:xfrm>
            <a:off x="2367107" y="342913"/>
            <a:ext cx="4511387" cy="52203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4300" y="5644554"/>
            <a:ext cx="6477000" cy="1066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75760" y="675640"/>
            <a:ext cx="1117600" cy="48927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273040" y="675640"/>
            <a:ext cx="1117600" cy="48927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84320" y="5633897"/>
            <a:ext cx="1960880" cy="1061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035040" y="5633897"/>
            <a:ext cx="1960880" cy="1061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7077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9066"/>
    </mc:Choice>
    <mc:Fallback xmlns="">
      <p:transition xmlns:p14="http://schemas.microsoft.com/office/powerpoint/2010/main" advTm="39066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figure_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6001" y="15306085"/>
            <a:ext cx="9188521" cy="4346438"/>
          </a:xfrm>
          <a:prstGeom prst="rect">
            <a:avLst/>
          </a:prstGeom>
        </p:spPr>
      </p:pic>
      <p:pic>
        <p:nvPicPr>
          <p:cNvPr id="12" name="Picture 11" descr="figure_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8401" y="15458485"/>
            <a:ext cx="9188521" cy="4346438"/>
          </a:xfrm>
          <a:prstGeom prst="rect">
            <a:avLst/>
          </a:prstGeom>
        </p:spPr>
      </p:pic>
      <p:pic>
        <p:nvPicPr>
          <p:cNvPr id="2" name="Picture 1" descr="figure_4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308"/>
          <a:stretch/>
        </p:blipFill>
        <p:spPr>
          <a:xfrm>
            <a:off x="811138" y="1361440"/>
            <a:ext cx="7724924" cy="35458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342640" y="1452880"/>
            <a:ext cx="2377440" cy="3454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92862" y="1452880"/>
            <a:ext cx="2975218" cy="3454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294640" y="2397760"/>
            <a:ext cx="573858" cy="2316480"/>
            <a:chOff x="416560" y="1188720"/>
            <a:chExt cx="573858" cy="2316480"/>
          </a:xfrm>
        </p:grpSpPr>
        <p:grpSp>
          <p:nvGrpSpPr>
            <p:cNvPr id="5" name="Group 4"/>
            <p:cNvGrpSpPr/>
            <p:nvPr/>
          </p:nvGrpSpPr>
          <p:grpSpPr>
            <a:xfrm>
              <a:off x="416560" y="1188720"/>
              <a:ext cx="573858" cy="772160"/>
              <a:chOff x="426720" y="1188720"/>
              <a:chExt cx="573858" cy="772160"/>
            </a:xfrm>
          </p:grpSpPr>
          <p:sp>
            <p:nvSpPr>
              <p:cNvPr id="3" name="TextBox 2"/>
              <p:cNvSpPr txBox="1"/>
              <p:nvPr/>
            </p:nvSpPr>
            <p:spPr>
              <a:xfrm>
                <a:off x="426720" y="1188720"/>
                <a:ext cx="5738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>
                    <a:latin typeface="Arial Narrow"/>
                    <a:cs typeface="Arial Narrow"/>
                  </a:rPr>
                  <a:t>High</a:t>
                </a:r>
                <a:endParaRPr lang="en-US" dirty="0">
                  <a:latin typeface="Arial Narrow"/>
                  <a:cs typeface="Arial Narrow"/>
                </a:endParaRPr>
              </a:p>
            </p:txBody>
          </p:sp>
          <p:sp>
            <p:nvSpPr>
              <p:cNvPr id="4" name="Up Arrow 3"/>
              <p:cNvSpPr/>
              <p:nvPr/>
            </p:nvSpPr>
            <p:spPr>
              <a:xfrm>
                <a:off x="546009" y="1558052"/>
                <a:ext cx="335280" cy="402828"/>
              </a:xfrm>
              <a:prstGeom prst="upArrow">
                <a:avLst/>
              </a:prstGeom>
              <a:solidFill>
                <a:srgbClr val="008000"/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 flipV="1">
              <a:off x="437581" y="2733040"/>
              <a:ext cx="531816" cy="772160"/>
              <a:chOff x="447741" y="1351280"/>
              <a:chExt cx="531816" cy="772160"/>
            </a:xfrm>
          </p:grpSpPr>
          <p:sp>
            <p:nvSpPr>
              <p:cNvPr id="19" name="TextBox 18"/>
              <p:cNvSpPr txBox="1"/>
              <p:nvPr/>
            </p:nvSpPr>
            <p:spPr>
              <a:xfrm flipV="1">
                <a:off x="447741" y="1351280"/>
                <a:ext cx="531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>
                    <a:latin typeface="Arial Narrow"/>
                    <a:cs typeface="Arial Narrow"/>
                  </a:rPr>
                  <a:t>Low</a:t>
                </a:r>
                <a:endParaRPr lang="en-US" dirty="0">
                  <a:latin typeface="Arial Narrow"/>
                  <a:cs typeface="Arial Narrow"/>
                </a:endParaRPr>
              </a:p>
            </p:txBody>
          </p:sp>
          <p:sp>
            <p:nvSpPr>
              <p:cNvPr id="20" name="Up Arrow 19"/>
              <p:cNvSpPr/>
              <p:nvPr/>
            </p:nvSpPr>
            <p:spPr>
              <a:xfrm>
                <a:off x="546009" y="1720612"/>
                <a:ext cx="335280" cy="402828"/>
              </a:xfrm>
              <a:prstGeom prst="upArrow">
                <a:avLst/>
              </a:prstGeom>
              <a:solidFill>
                <a:srgbClr val="FF0000"/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" name="Rectangle 6"/>
          <p:cNvSpPr/>
          <p:nvPr/>
        </p:nvSpPr>
        <p:spPr>
          <a:xfrm>
            <a:off x="811138" y="1452880"/>
            <a:ext cx="2531502" cy="3454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hape 5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 smtClean="0">
                <a:latin typeface="Arial Narrow"/>
                <a:cs typeface="Arial Narrow"/>
              </a:rPr>
              <a:t>Can Chemical Shift Error Broadly Resolve Native-Like From Decoys?</a:t>
            </a:r>
            <a:endParaRPr sz="2800" dirty="0">
              <a:latin typeface="Arial Narrow"/>
              <a:cs typeface="Arial Narrow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8632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608"/>
    </mc:Choice>
    <mc:Fallback xmlns="">
      <p:transition xmlns:p14="http://schemas.microsoft.com/office/powerpoint/2010/main" advTm="125608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  <p:bldP spid="10" grpId="1" animBg="1"/>
      <p:bldP spid="7" grpId="1" animBg="1"/>
      <p:bldP spid="16" grpId="0"/>
      <p:bldP spid="1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B"/>
          <p:cNvSpPr/>
          <p:nvPr/>
        </p:nvSpPr>
        <p:spPr>
          <a:xfrm>
            <a:off x="4566920" y="-670560"/>
            <a:ext cx="0" cy="0"/>
          </a:xfrm>
          <a:prstGeom prst="rect">
            <a:avLst/>
          </a:prstGeom>
          <a:gradFill flip="none" rotWithShape="1">
            <a:gsLst>
              <a:gs pos="0">
                <a:srgbClr val="7F0000"/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73760" y="1365072"/>
            <a:ext cx="739648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Arial Narrow"/>
                <a:cs typeface="Arial Narrow"/>
              </a:rPr>
              <a:t>For </a:t>
            </a:r>
            <a:r>
              <a:rPr lang="en-US" sz="2000" baseline="30000" dirty="0">
                <a:latin typeface="Arial Narrow"/>
                <a:cs typeface="Arial Narrow"/>
              </a:rPr>
              <a:t>1</a:t>
            </a:r>
            <a:r>
              <a:rPr lang="en-US" sz="2000" dirty="0">
                <a:latin typeface="Arial Narrow"/>
                <a:cs typeface="Arial Narrow"/>
              </a:rPr>
              <a:t>H nuclei, assignment errors are on-par with the inherent errors in computed </a:t>
            </a:r>
            <a:r>
              <a:rPr lang="en-US" sz="2000" baseline="30000" dirty="0">
                <a:latin typeface="Arial Narrow"/>
                <a:cs typeface="Arial Narrow"/>
              </a:rPr>
              <a:t>1</a:t>
            </a:r>
            <a:r>
              <a:rPr lang="en-US" sz="2000" dirty="0">
                <a:latin typeface="Arial Narrow"/>
                <a:cs typeface="Arial Narrow"/>
              </a:rPr>
              <a:t>H chemical shifts. </a:t>
            </a:r>
            <a:endParaRPr lang="en-US" sz="2000" dirty="0" smtClean="0">
              <a:latin typeface="Arial Narrow"/>
              <a:cs typeface="Arial Narrow"/>
            </a:endParaRP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Arial Narrow"/>
              <a:cs typeface="Arial Narrow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Arial Narrow"/>
                <a:cs typeface="Arial Narrow"/>
              </a:rPr>
              <a:t>After Accounting for Referencing Errors, </a:t>
            </a:r>
            <a:r>
              <a:rPr lang="en-US" sz="2000" baseline="30000" dirty="0">
                <a:latin typeface="Arial Narrow"/>
                <a:cs typeface="Arial Narrow"/>
              </a:rPr>
              <a:t>13</a:t>
            </a:r>
            <a:r>
              <a:rPr lang="en-US" sz="2000" dirty="0">
                <a:latin typeface="Arial Narrow"/>
                <a:cs typeface="Arial Narrow"/>
              </a:rPr>
              <a:t>C Assignment Errors are also On-par with the inherent errors in computed </a:t>
            </a:r>
            <a:r>
              <a:rPr lang="en-US" sz="2000" baseline="30000" dirty="0">
                <a:latin typeface="Arial Narrow"/>
                <a:cs typeface="Arial Narrow"/>
              </a:rPr>
              <a:t>13</a:t>
            </a:r>
            <a:r>
              <a:rPr lang="en-US" sz="2000" dirty="0">
                <a:latin typeface="Arial Narrow"/>
                <a:cs typeface="Arial Narrow"/>
              </a:rPr>
              <a:t>C chemical </a:t>
            </a:r>
            <a:r>
              <a:rPr lang="en-US" sz="2000" dirty="0" smtClean="0">
                <a:latin typeface="Arial Narrow"/>
                <a:cs typeface="Arial Narrow"/>
              </a:rPr>
              <a:t>shifts. 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Arial Narrow"/>
              <a:cs typeface="Arial Narrow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Arial Narrow"/>
                <a:cs typeface="Arial Narrow"/>
              </a:rPr>
              <a:t>Though SCAHA Assignments are Rarely “Perfect”, Native-like Structures </a:t>
            </a:r>
            <a:r>
              <a:rPr lang="en-US" sz="2000" dirty="0" smtClean="0">
                <a:latin typeface="Arial Narrow"/>
                <a:cs typeface="Arial Narrow"/>
              </a:rPr>
              <a:t>Appear </a:t>
            </a:r>
            <a:r>
              <a:rPr lang="en-US" sz="2000" dirty="0">
                <a:latin typeface="Arial Narrow"/>
                <a:cs typeface="Arial Narrow"/>
              </a:rPr>
              <a:t>to Exhibit the Lowest Assignment </a:t>
            </a:r>
            <a:r>
              <a:rPr lang="en-US" sz="2000" dirty="0" smtClean="0">
                <a:latin typeface="Arial Narrow"/>
                <a:cs typeface="Arial Narrow"/>
              </a:rPr>
              <a:t>Errors. 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 smtClean="0">
              <a:latin typeface="Arial Narrow"/>
              <a:cs typeface="Arial Narrow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Arial Narrow"/>
                <a:cs typeface="Arial Narrow"/>
              </a:rPr>
              <a:t>Native-like Structures Also Exhibit the Lowest Chemical Errors Between SCAHA- Assigned and Computed Chemical Shifts. </a:t>
            </a:r>
            <a:endParaRPr lang="en-US" sz="2000" dirty="0" smtClean="0">
              <a:latin typeface="Arial Narrow"/>
              <a:cs typeface="Arial Narrow"/>
            </a:endParaRP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Arial Narrow"/>
              <a:cs typeface="Arial Narrow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Arial Narrow"/>
                <a:cs typeface="Arial Narrow"/>
              </a:rPr>
              <a:t>The Difference Between SCAHA-Assigned and Computed Chemical Shifts Can Be Used to Resolve the Set of Native-like Structures from the Set of Non-native Decoys. 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Arial Narrow"/>
              <a:cs typeface="Arial Narrow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499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51"/>
          <p:cNvSpPr txBox="1">
            <a:spLocks/>
          </p:cNvSpPr>
          <p:nvPr/>
        </p:nvSpPr>
        <p:spPr>
          <a:xfrm>
            <a:off x="-508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err="1" smtClean="0">
                <a:latin typeface="Arial Narrow"/>
                <a:cs typeface="Arial Narrow"/>
              </a:rPr>
              <a:t>Conlusions</a:t>
            </a:r>
            <a:endParaRPr lang="en-US" sz="3000" dirty="0">
              <a:latin typeface="Arial Narrow"/>
              <a:cs typeface="Arial Narro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068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2147"/>
    </mc:Choice>
    <mc:Fallback xmlns="">
      <p:transition xmlns:p14="http://schemas.microsoft.com/office/powerpoint/2010/main" advTm="4214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4320" y="627856"/>
            <a:ext cx="86563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latin typeface="Arial Narrow"/>
                <a:cs typeface="Arial Narrow"/>
              </a:rPr>
              <a:t>Understand </a:t>
            </a:r>
            <a:r>
              <a:rPr lang="en-US" sz="3000" dirty="0">
                <a:latin typeface="Arial Narrow"/>
                <a:cs typeface="Arial Narrow"/>
              </a:rPr>
              <a:t>how </a:t>
            </a:r>
            <a:r>
              <a:rPr lang="en-US" sz="3000" dirty="0" smtClean="0">
                <a:latin typeface="Arial Narrow"/>
                <a:cs typeface="Arial Narrow"/>
              </a:rPr>
              <a:t>ribonucleic </a:t>
            </a:r>
            <a:r>
              <a:rPr lang="en-US" sz="3000" dirty="0" smtClean="0">
                <a:latin typeface="Arial Narrow"/>
                <a:cs typeface="Arial Narrow"/>
              </a:rPr>
              <a:t>acids, </a:t>
            </a:r>
            <a:r>
              <a:rPr lang="en-US" sz="3000" dirty="0">
                <a:latin typeface="Arial Narrow"/>
                <a:cs typeface="Arial Narrow"/>
              </a:rPr>
              <a:t>either by themselves or in concert with other </a:t>
            </a:r>
            <a:r>
              <a:rPr lang="en-US" sz="3000" dirty="0" smtClean="0">
                <a:latin typeface="Arial Narrow"/>
                <a:cs typeface="Arial Narrow"/>
              </a:rPr>
              <a:t>molecules, achieve </a:t>
            </a:r>
            <a:r>
              <a:rPr lang="en-US" sz="3000" dirty="0">
                <a:latin typeface="Arial Narrow"/>
                <a:cs typeface="Arial Narrow"/>
              </a:rPr>
              <a:t>specific cellular functions.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854651" y="2302158"/>
            <a:ext cx="2313410" cy="3469499"/>
            <a:chOff x="256512" y="2215406"/>
            <a:chExt cx="2517596" cy="3775722"/>
          </a:xfrm>
        </p:grpSpPr>
        <p:pic>
          <p:nvPicPr>
            <p:cNvPr id="17" name="Picture 16" descr="fig_1Z2J_1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106" t="29157" r="39063" b="20219"/>
            <a:stretch/>
          </p:blipFill>
          <p:spPr>
            <a:xfrm>
              <a:off x="256512" y="2215406"/>
              <a:ext cx="2517596" cy="3190874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790172" y="5522210"/>
              <a:ext cx="1250382" cy="4689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 smtClean="0">
                  <a:latin typeface="Arial Narrow"/>
                  <a:cs typeface="Arial Narrow"/>
                </a:rPr>
                <a:t>RNA only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223614" y="2261518"/>
            <a:ext cx="2318538" cy="3851841"/>
            <a:chOff x="2834566" y="2215406"/>
            <a:chExt cx="2523176" cy="4191810"/>
          </a:xfrm>
        </p:grpSpPr>
        <p:pic>
          <p:nvPicPr>
            <p:cNvPr id="15" name="Picture 14" descr="fig_2L94_fig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536" t="24018" r="42014" b="25358"/>
            <a:stretch/>
          </p:blipFill>
          <p:spPr>
            <a:xfrm>
              <a:off x="2932859" y="2215406"/>
              <a:ext cx="2322473" cy="3190874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2834566" y="5569863"/>
              <a:ext cx="2523176" cy="8373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 smtClean="0">
                  <a:latin typeface="Arial Narrow"/>
                  <a:cs typeface="Arial Narrow"/>
                </a:rPr>
                <a:t>RNA-Small Molecule</a:t>
              </a:r>
            </a:p>
            <a:p>
              <a:pPr algn="ctr"/>
              <a:r>
                <a:rPr lang="en-US" sz="2200" dirty="0" smtClean="0">
                  <a:latin typeface="Arial Narrow"/>
                  <a:cs typeface="Arial Narrow"/>
                </a:rPr>
                <a:t>Complex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812087" y="2261518"/>
            <a:ext cx="2538222" cy="3851850"/>
            <a:chOff x="5651500" y="2215406"/>
            <a:chExt cx="2762250" cy="4191818"/>
          </a:xfrm>
        </p:grpSpPr>
        <p:sp>
          <p:nvSpPr>
            <p:cNvPr id="12" name="TextBox 11"/>
            <p:cNvSpPr txBox="1"/>
            <p:nvPr/>
          </p:nvSpPr>
          <p:spPr>
            <a:xfrm>
              <a:off x="6372294" y="5569871"/>
              <a:ext cx="1613781" cy="8373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00" dirty="0" smtClean="0">
                  <a:latin typeface="Arial Narrow"/>
                  <a:cs typeface="Arial Narrow"/>
                </a:rPr>
                <a:t>RNA-Protein </a:t>
              </a:r>
            </a:p>
            <a:p>
              <a:pPr algn="ctr"/>
              <a:r>
                <a:rPr lang="en-US" sz="2200" dirty="0" smtClean="0">
                  <a:latin typeface="Arial Narrow"/>
                  <a:cs typeface="Arial Narrow"/>
                </a:rPr>
                <a:t>complex</a:t>
              </a:r>
            </a:p>
          </p:txBody>
        </p:sp>
        <p:pic>
          <p:nvPicPr>
            <p:cNvPr id="13" name="Picture 12" descr="fig_5C9H_fig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46" t="26718" r="43564" b="24984"/>
            <a:stretch/>
          </p:blipFill>
          <p:spPr>
            <a:xfrm>
              <a:off x="5651500" y="2215406"/>
              <a:ext cx="2762250" cy="3152916"/>
            </a:xfrm>
            <a:prstGeom prst="rect">
              <a:avLst/>
            </a:prstGeom>
          </p:spPr>
        </p:pic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634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8251"/>
    </mc:Choice>
    <mc:Fallback xmlns="">
      <p:transition xmlns:p14="http://schemas.microsoft.com/office/powerpoint/2010/main" advTm="2825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82320"/>
          </a:xfrm>
        </p:spPr>
        <p:txBody>
          <a:bodyPr>
            <a:normAutofit/>
          </a:bodyPr>
          <a:lstStyle/>
          <a:p>
            <a:r>
              <a:rPr lang="en-US" sz="3000" dirty="0" smtClean="0">
                <a:latin typeface="Arial Narrow"/>
                <a:cs typeface="Arial Narrow"/>
              </a:rPr>
              <a:t>Acknowledgements</a:t>
            </a:r>
            <a:endParaRPr lang="en-US" sz="3000" dirty="0">
              <a:latin typeface="Arial Narrow"/>
              <a:cs typeface="Arial Narrow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6280" y="1187758"/>
            <a:ext cx="771144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b="1" u="sng" dirty="0" smtClean="0">
                <a:solidFill>
                  <a:srgbClr val="FF0000"/>
                </a:solidFill>
                <a:latin typeface="Arial Narrow"/>
                <a:cs typeface="Arial Narrow"/>
              </a:rPr>
              <a:t>Group Members:</a:t>
            </a:r>
          </a:p>
          <a:p>
            <a:pPr marL="742950" lvl="1" indent="-285750">
              <a:buFont typeface="Arial"/>
              <a:buChar char="•"/>
            </a:pPr>
            <a:r>
              <a:rPr lang="en-US" sz="2200" u="sng" dirty="0" err="1" smtClean="0">
                <a:latin typeface="Arial Narrow"/>
                <a:cs typeface="Arial Narrow"/>
              </a:rPr>
              <a:t>Indrajit</a:t>
            </a:r>
            <a:r>
              <a:rPr lang="en-US" sz="2200" u="sng" dirty="0" smtClean="0">
                <a:latin typeface="Arial Narrow"/>
                <a:cs typeface="Arial Narrow"/>
              </a:rPr>
              <a:t> Deb</a:t>
            </a:r>
            <a:r>
              <a:rPr lang="en-US" sz="2200" u="sng" dirty="0">
                <a:latin typeface="Arial Narrow"/>
                <a:cs typeface="Arial Narrow"/>
              </a:rPr>
              <a:t>, </a:t>
            </a:r>
            <a:r>
              <a:rPr lang="en-US" sz="2200" u="sng" dirty="0" smtClean="0">
                <a:latin typeface="Arial Narrow"/>
                <a:cs typeface="Arial Narrow"/>
              </a:rPr>
              <a:t>PhD (Postdoc)</a:t>
            </a:r>
            <a:endParaRPr lang="en-US" sz="2200" u="sng" dirty="0">
              <a:latin typeface="Arial Narrow"/>
              <a:cs typeface="Arial Narrow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200" u="sng" dirty="0" err="1" smtClean="0">
                <a:latin typeface="Arial Narrow"/>
                <a:cs typeface="Arial Narrow"/>
              </a:rPr>
              <a:t>Kexin</a:t>
            </a:r>
            <a:r>
              <a:rPr lang="en-US" sz="2200" u="sng" dirty="0" smtClean="0">
                <a:latin typeface="Arial Narrow"/>
                <a:cs typeface="Arial Narrow"/>
              </a:rPr>
              <a:t> Zhang</a:t>
            </a:r>
            <a:endParaRPr lang="en-US" sz="2200" u="sng" dirty="0">
              <a:latin typeface="Arial Narrow"/>
              <a:cs typeface="Arial Narrow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200" u="sng" dirty="0" smtClean="0">
                <a:latin typeface="Arial Narrow"/>
                <a:cs typeface="Arial Narrow"/>
              </a:rPr>
              <a:t>Jessica </a:t>
            </a:r>
            <a:r>
              <a:rPr lang="en-US" sz="2200" u="sng" dirty="0" err="1" smtClean="0">
                <a:latin typeface="Arial Narrow"/>
                <a:cs typeface="Arial Narrow"/>
              </a:rPr>
              <a:t>Leuchter</a:t>
            </a:r>
            <a:endParaRPr lang="en-US" sz="2200" u="sng" dirty="0" smtClean="0">
              <a:latin typeface="Arial Narrow"/>
              <a:cs typeface="Arial Narrow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200" u="sng" dirty="0" err="1" smtClean="0">
                <a:latin typeface="Arial Narrow"/>
                <a:cs typeface="Arial Narrow"/>
              </a:rPr>
              <a:t>Sahil</a:t>
            </a:r>
            <a:r>
              <a:rPr lang="en-US" sz="2200" u="sng" dirty="0" smtClean="0">
                <a:latin typeface="Arial Narrow"/>
                <a:cs typeface="Arial Narrow"/>
              </a:rPr>
              <a:t> </a:t>
            </a:r>
            <a:r>
              <a:rPr lang="en-US" sz="2200" u="sng" dirty="0" err="1" smtClean="0">
                <a:latin typeface="Arial Narrow"/>
                <a:cs typeface="Arial Narrow"/>
              </a:rPr>
              <a:t>Chhabra</a:t>
            </a:r>
            <a:endParaRPr lang="en-US" sz="2200" u="sng" dirty="0" smtClean="0">
              <a:latin typeface="Arial Narrow"/>
              <a:cs typeface="Arial Narrow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200" u="sng" dirty="0" err="1" smtClean="0">
                <a:latin typeface="Arial Narrow"/>
                <a:cs typeface="Arial Narrow"/>
              </a:rPr>
              <a:t>Jingru</a:t>
            </a:r>
            <a:r>
              <a:rPr lang="en-US" sz="2200" u="sng" dirty="0" smtClean="0">
                <a:latin typeface="Arial Narrow"/>
                <a:cs typeface="Arial Narrow"/>
              </a:rPr>
              <a:t> </a:t>
            </a:r>
            <a:r>
              <a:rPr lang="en-US" sz="2200" u="sng" dirty="0" err="1" smtClean="0">
                <a:latin typeface="Arial Narrow"/>
                <a:cs typeface="Arial Narrow"/>
              </a:rPr>
              <a:t>Xie</a:t>
            </a:r>
            <a:endParaRPr lang="en-US" sz="2200" u="sng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n-US" sz="2200" b="1" u="sng" dirty="0" smtClean="0">
                <a:solidFill>
                  <a:srgbClr val="FF0000"/>
                </a:solidFill>
                <a:latin typeface="Arial Narrow"/>
                <a:cs typeface="Arial Narrow"/>
              </a:rPr>
              <a:t>Collaborators:</a:t>
            </a:r>
          </a:p>
          <a:p>
            <a:pPr marL="742950" lvl="1" indent="-285750">
              <a:buFont typeface="Arial"/>
              <a:buChar char="•"/>
            </a:pPr>
            <a:r>
              <a:rPr lang="en-US" sz="2200" u="sng" dirty="0" smtClean="0">
                <a:latin typeface="Arial Narrow"/>
                <a:cs typeface="Arial Narrow"/>
              </a:rPr>
              <a:t>Rhiju Das, PhD (Stanford University)</a:t>
            </a:r>
          </a:p>
          <a:p>
            <a:pPr marL="742950" lvl="1" indent="-285750">
              <a:buFont typeface="Arial"/>
              <a:buChar char="•"/>
            </a:pPr>
            <a:r>
              <a:rPr lang="en-US" sz="2200" u="sng" dirty="0" smtClean="0">
                <a:latin typeface="Arial Narrow"/>
                <a:cs typeface="Arial Narrow"/>
              </a:rPr>
              <a:t>Sarah Keane</a:t>
            </a:r>
            <a:r>
              <a:rPr lang="en-US" sz="2200" u="sng" dirty="0">
                <a:latin typeface="Arial Narrow"/>
                <a:cs typeface="Arial Narrow"/>
              </a:rPr>
              <a:t>, PhD</a:t>
            </a:r>
            <a:r>
              <a:rPr lang="en-US" sz="2200" u="sng" dirty="0" smtClean="0">
                <a:latin typeface="Arial Narrow"/>
                <a:cs typeface="Arial Narrow"/>
              </a:rPr>
              <a:t> (University of Michigan)</a:t>
            </a:r>
          </a:p>
          <a:p>
            <a:pPr marL="742950" lvl="1" indent="-285750">
              <a:buFont typeface="Arial"/>
              <a:buChar char="•"/>
            </a:pPr>
            <a:r>
              <a:rPr lang="en-US" sz="2200" u="sng" dirty="0">
                <a:latin typeface="Arial Narrow"/>
                <a:cs typeface="Arial Narrow"/>
              </a:rPr>
              <a:t>Kristin </a:t>
            </a:r>
            <a:r>
              <a:rPr lang="en-US" sz="2200" u="sng" dirty="0" err="1">
                <a:latin typeface="Arial Narrow"/>
                <a:cs typeface="Arial Narrow"/>
              </a:rPr>
              <a:t>Koutmou</a:t>
            </a:r>
            <a:r>
              <a:rPr lang="en-US" sz="2200" u="sng" dirty="0">
                <a:latin typeface="Arial Narrow"/>
                <a:cs typeface="Arial Narrow"/>
              </a:rPr>
              <a:t>, PhD</a:t>
            </a:r>
            <a:r>
              <a:rPr lang="en-US" sz="2200" u="sng" dirty="0" smtClean="0">
                <a:latin typeface="Arial Narrow"/>
                <a:cs typeface="Arial Narrow"/>
              </a:rPr>
              <a:t> </a:t>
            </a:r>
            <a:r>
              <a:rPr lang="en-US" sz="2200" u="sng" dirty="0">
                <a:latin typeface="Arial Narrow"/>
                <a:cs typeface="Arial Narrow"/>
              </a:rPr>
              <a:t>(University of Michigan</a:t>
            </a:r>
            <a:r>
              <a:rPr lang="en-US" sz="2200" u="sng" dirty="0" smtClean="0">
                <a:latin typeface="Arial Narrow"/>
                <a:cs typeface="Arial Narrow"/>
              </a:rPr>
              <a:t>)</a:t>
            </a:r>
          </a:p>
          <a:p>
            <a:pPr marL="742950" lvl="1" indent="-285750">
              <a:buFont typeface="Arial"/>
              <a:buChar char="•"/>
            </a:pPr>
            <a:r>
              <a:rPr lang="en-US" sz="2200" u="sng" dirty="0" smtClean="0">
                <a:latin typeface="Arial Narrow"/>
                <a:cs typeface="Arial Narrow"/>
              </a:rPr>
              <a:t>Charles L. Brooks III, PhD </a:t>
            </a:r>
            <a:r>
              <a:rPr lang="en-US" sz="2200" dirty="0">
                <a:latin typeface="Arial Narrow"/>
                <a:cs typeface="Arial Narrow"/>
              </a:rPr>
              <a:t>(University of Michigan)</a:t>
            </a:r>
            <a:endParaRPr lang="en-US" sz="2200" u="sng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n-US" sz="2200" b="1" u="sng" dirty="0" smtClean="0">
                <a:solidFill>
                  <a:srgbClr val="FF0000"/>
                </a:solidFill>
                <a:latin typeface="Arial Narrow"/>
                <a:cs typeface="Arial Narrow"/>
              </a:rPr>
              <a:t>Funding</a:t>
            </a:r>
            <a:r>
              <a:rPr lang="en-US" sz="2200" b="1" u="sng" dirty="0">
                <a:solidFill>
                  <a:srgbClr val="FF0000"/>
                </a:solidFill>
                <a:latin typeface="Arial Narrow"/>
                <a:cs typeface="Arial Narrow"/>
              </a:rPr>
              <a:t>:</a:t>
            </a:r>
            <a:r>
              <a:rPr lang="en-US" sz="2200" b="1" dirty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endParaRPr lang="en-US" sz="22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200" dirty="0">
                <a:latin typeface="Arial Narrow"/>
                <a:cs typeface="Arial Narrow"/>
              </a:rPr>
              <a:t>University of </a:t>
            </a:r>
            <a:r>
              <a:rPr lang="en-US" sz="2200" dirty="0" smtClean="0">
                <a:latin typeface="Arial Narrow"/>
                <a:cs typeface="Arial Narrow"/>
              </a:rPr>
              <a:t>Michigan, Presidential Postdoctoral Fellowship</a:t>
            </a:r>
          </a:p>
          <a:p>
            <a:pPr marL="742950" lvl="1" indent="-285750">
              <a:buFont typeface="Arial"/>
              <a:buChar char="•"/>
            </a:pPr>
            <a:r>
              <a:rPr lang="en-US" sz="2200" dirty="0" smtClean="0">
                <a:latin typeface="Arial Narrow"/>
                <a:cs typeface="Arial Narrow"/>
              </a:rPr>
              <a:t>University of Michigan Startup</a:t>
            </a:r>
            <a:endParaRPr lang="en-US" sz="2200" dirty="0">
              <a:latin typeface="Arial Narrow"/>
              <a:cs typeface="Arial Narrow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7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4778"/>
    </mc:Choice>
    <mc:Fallback xmlns="">
      <p:transition xmlns:p14="http://schemas.microsoft.com/office/powerpoint/2010/main" advClick="0" advTm="5477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MG_82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4" t="12943" r="16144"/>
          <a:stretch/>
        </p:blipFill>
        <p:spPr>
          <a:xfrm>
            <a:off x="1747519" y="1747520"/>
            <a:ext cx="5285411" cy="42113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/>
          <p:cNvSpPr txBox="1"/>
          <p:nvPr/>
        </p:nvSpPr>
        <p:spPr>
          <a:xfrm>
            <a:off x="-10160" y="167168"/>
            <a:ext cx="908304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Arial Narrow"/>
                <a:cs typeface="Arial Narrow"/>
              </a:rPr>
              <a:t>Structure Prediction and Molecular Simulations</a:t>
            </a:r>
            <a:endParaRPr lang="en-US" sz="2500" dirty="0">
              <a:latin typeface="Arial Narrow"/>
              <a:cs typeface="Arial Narrow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45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1618"/>
    </mc:Choice>
    <mc:Fallback xmlns="">
      <p:transition xmlns:p14="http://schemas.microsoft.com/office/powerpoint/2010/main" advTm="1161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51"/>
          <p:cNvSpPr>
            <a:spLocks noGrp="1"/>
          </p:cNvSpPr>
          <p:nvPr>
            <p:ph type="title"/>
          </p:nvPr>
        </p:nvSpPr>
        <p:spPr>
          <a:xfrm>
            <a:off x="167640" y="-1"/>
            <a:ext cx="8808720" cy="782321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3000" dirty="0" smtClean="0">
                <a:solidFill>
                  <a:srgbClr val="FF0000"/>
                </a:solidFill>
                <a:latin typeface="Arial Narrow"/>
                <a:cs typeface="Arial Narrow"/>
              </a:rPr>
              <a:t>Challenge: </a:t>
            </a:r>
            <a:r>
              <a:rPr lang="en-US" sz="3000" dirty="0" smtClean="0">
                <a:latin typeface="Arial Narrow"/>
                <a:cs typeface="Arial Narrow"/>
              </a:rPr>
              <a:t>Going From Sequence to Atomic Models</a:t>
            </a:r>
            <a:endParaRPr sz="3000" dirty="0">
              <a:latin typeface="Arial Narrow"/>
              <a:cs typeface="Arial Narrow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2674598" y="1340030"/>
            <a:ext cx="3794804" cy="1626691"/>
            <a:chOff x="2674598" y="1340030"/>
            <a:chExt cx="3794804" cy="1626691"/>
          </a:xfrm>
        </p:grpSpPr>
        <p:grpSp>
          <p:nvGrpSpPr>
            <p:cNvPr id="26" name="Group 25"/>
            <p:cNvGrpSpPr/>
            <p:nvPr/>
          </p:nvGrpSpPr>
          <p:grpSpPr>
            <a:xfrm>
              <a:off x="2674598" y="1340030"/>
              <a:ext cx="3794804" cy="867794"/>
              <a:chOff x="1125797" y="1352815"/>
              <a:chExt cx="3794804" cy="86779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2141826" y="1820499"/>
                <a:ext cx="176274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>
                    <a:latin typeface="Arial Narrow"/>
                    <a:cs typeface="Arial Narrow"/>
                  </a:rPr>
                  <a:t>(RNA Sequence)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125797" y="1352815"/>
                <a:ext cx="3794804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 smtClean="0">
                    <a:solidFill>
                      <a:srgbClr val="0000FF"/>
                    </a:solidFill>
                    <a:latin typeface="Arial Narrow"/>
                    <a:cs typeface="Arial Narrow"/>
                  </a:rPr>
                  <a:t>…GGAUUCGCGAAUC…</a:t>
                </a:r>
                <a:endParaRPr lang="en-US" sz="3000" dirty="0">
                  <a:solidFill>
                    <a:srgbClr val="0000FF"/>
                  </a:solidFill>
                  <a:latin typeface="Arial Narrow"/>
                  <a:cs typeface="Arial Narrow"/>
                </a:endParaRPr>
              </a:p>
            </p:txBody>
          </p:sp>
        </p:grpSp>
        <p:sp>
          <p:nvSpPr>
            <p:cNvPr id="44" name="Down Arrow 43"/>
            <p:cNvSpPr/>
            <p:nvPr/>
          </p:nvSpPr>
          <p:spPr>
            <a:xfrm>
              <a:off x="4347340" y="2367281"/>
              <a:ext cx="449321" cy="599440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486581" y="3147766"/>
            <a:ext cx="2170839" cy="3205338"/>
            <a:chOff x="3486581" y="3147766"/>
            <a:chExt cx="2170839" cy="3205338"/>
          </a:xfrm>
        </p:grpSpPr>
        <p:pic>
          <p:nvPicPr>
            <p:cNvPr id="48" name="Picture 47" descr="fig_1Z2J_1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106" t="29157" r="39063" b="20219"/>
            <a:stretch/>
          </p:blipFill>
          <p:spPr>
            <a:xfrm>
              <a:off x="3486581" y="3147766"/>
              <a:ext cx="2170839" cy="2751384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573970" y="5952994"/>
              <a:ext cx="19960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latin typeface="Arial Narrow"/>
                  <a:cs typeface="Arial Narrow"/>
                </a:rPr>
                <a:t>(RNA 3D Structure)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02950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298"/>
    </mc:Choice>
    <mc:Fallback xmlns="">
      <p:transition xmlns:p14="http://schemas.microsoft.com/office/powerpoint/2010/main" advTm="13298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57709" y="1488148"/>
            <a:ext cx="8028583" cy="4694505"/>
            <a:chOff x="796739" y="1247672"/>
            <a:chExt cx="8028583" cy="4694505"/>
          </a:xfrm>
          <a:scene3d>
            <a:camera prst="isometricOffAxis2Left" zoom="95000"/>
            <a:lightRig rig="flat" dir="t"/>
          </a:scene3d>
        </p:grpSpPr>
        <p:sp>
          <p:nvSpPr>
            <p:cNvPr id="5" name="Freeform 4"/>
            <p:cNvSpPr/>
            <p:nvPr/>
          </p:nvSpPr>
          <p:spPr>
            <a:xfrm>
              <a:off x="3921214" y="4162543"/>
              <a:ext cx="1779634" cy="1779634"/>
            </a:xfrm>
            <a:custGeom>
              <a:avLst/>
              <a:gdLst>
                <a:gd name="connsiteX0" fmla="*/ 0 w 1779634"/>
                <a:gd name="connsiteY0" fmla="*/ 889817 h 1779634"/>
                <a:gd name="connsiteX1" fmla="*/ 889817 w 1779634"/>
                <a:gd name="connsiteY1" fmla="*/ 0 h 1779634"/>
                <a:gd name="connsiteX2" fmla="*/ 1779634 w 1779634"/>
                <a:gd name="connsiteY2" fmla="*/ 889817 h 1779634"/>
                <a:gd name="connsiteX3" fmla="*/ 889817 w 1779634"/>
                <a:gd name="connsiteY3" fmla="*/ 1779634 h 1779634"/>
                <a:gd name="connsiteX4" fmla="*/ 0 w 1779634"/>
                <a:gd name="connsiteY4" fmla="*/ 889817 h 177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9634" h="1779634">
                  <a:moveTo>
                    <a:pt x="0" y="889817"/>
                  </a:moveTo>
                  <a:cubicBezTo>
                    <a:pt x="0" y="398385"/>
                    <a:pt x="398385" y="0"/>
                    <a:pt x="889817" y="0"/>
                  </a:cubicBezTo>
                  <a:cubicBezTo>
                    <a:pt x="1381249" y="0"/>
                    <a:pt x="1779634" y="398385"/>
                    <a:pt x="1779634" y="889817"/>
                  </a:cubicBezTo>
                  <a:cubicBezTo>
                    <a:pt x="1779634" y="1381249"/>
                    <a:pt x="1381249" y="1779634"/>
                    <a:pt x="889817" y="1779634"/>
                  </a:cubicBezTo>
                  <a:cubicBezTo>
                    <a:pt x="398385" y="1779634"/>
                    <a:pt x="0" y="1381249"/>
                    <a:pt x="0" y="889817"/>
                  </a:cubicBez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0146" tIns="270146" rIns="270146" bIns="270146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b="1" kern="1200" dirty="0" smtClean="0">
                  <a:latin typeface="Arial Narrow"/>
                  <a:cs typeface="Arial Narrow"/>
                </a:rPr>
                <a:t>RNA Structure </a:t>
              </a:r>
            </a:p>
          </p:txBody>
        </p:sp>
        <p:sp>
          <p:nvSpPr>
            <p:cNvPr id="7" name="Left Arrow 6"/>
            <p:cNvSpPr/>
            <p:nvPr/>
          </p:nvSpPr>
          <p:spPr>
            <a:xfrm rot="10800000">
              <a:off x="1419611" y="4798762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/>
            <p:cNvSpPr/>
            <p:nvPr/>
          </p:nvSpPr>
          <p:spPr>
            <a:xfrm>
              <a:off x="796739" y="4554062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NMR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9" name="Left Arrow 8"/>
            <p:cNvSpPr/>
            <p:nvPr/>
          </p:nvSpPr>
          <p:spPr>
            <a:xfrm rot="12342857">
              <a:off x="1638412" y="3840134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637824"/>
                <a:satOff val="3843"/>
                <a:lumOff val="308"/>
                <a:alphaOff val="0"/>
              </a:schemeClr>
            </a:fillRef>
            <a:effectRef idx="0">
              <a:schemeClr val="accent4">
                <a:hueOff val="-637824"/>
                <a:satOff val="3843"/>
                <a:lumOff val="30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1132595" y="3082580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637824"/>
                <a:satOff val="3843"/>
                <a:lumOff val="308"/>
                <a:alphaOff val="0"/>
              </a:schemeClr>
            </a:fillRef>
            <a:effectRef idx="0">
              <a:schemeClr val="accent4">
                <a:hueOff val="-637824"/>
                <a:satOff val="3843"/>
                <a:lumOff val="30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err="1" smtClean="0">
                  <a:latin typeface="Arial Narrow"/>
                  <a:cs typeface="Arial Narrow"/>
                </a:rPr>
                <a:t>Cryo</a:t>
              </a:r>
              <a:r>
                <a:rPr lang="en-US" sz="2000" kern="1200" dirty="0" smtClean="0">
                  <a:latin typeface="Arial Narrow"/>
                  <a:cs typeface="Arial Narrow"/>
                </a:rPr>
                <a:t>-EM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1" name="Left Arrow 10"/>
            <p:cNvSpPr/>
            <p:nvPr/>
          </p:nvSpPr>
          <p:spPr>
            <a:xfrm rot="13885714">
              <a:off x="2251477" y="3071373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1275649"/>
                <a:satOff val="7685"/>
                <a:lumOff val="616"/>
                <a:alphaOff val="0"/>
              </a:schemeClr>
            </a:fillRef>
            <a:effectRef idx="0">
              <a:schemeClr val="accent4">
                <a:hueOff val="-1275649"/>
                <a:satOff val="7685"/>
                <a:lumOff val="616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2073643" y="1902543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1275649"/>
                <a:satOff val="7685"/>
                <a:lumOff val="616"/>
                <a:alphaOff val="0"/>
              </a:schemeClr>
            </a:fillRef>
            <a:effectRef idx="0">
              <a:schemeClr val="accent4">
                <a:hueOff val="-1275649"/>
                <a:satOff val="7685"/>
                <a:lumOff val="6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Mass Spec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3" name="Left Arrow 12"/>
            <p:cNvSpPr/>
            <p:nvPr/>
          </p:nvSpPr>
          <p:spPr>
            <a:xfrm rot="15428571">
              <a:off x="3137383" y="2644744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1913473"/>
                <a:satOff val="11528"/>
                <a:lumOff val="924"/>
                <a:alphaOff val="0"/>
              </a:schemeClr>
            </a:fillRef>
            <a:effectRef idx="0">
              <a:schemeClr val="accent4">
                <a:hueOff val="-1913473"/>
                <a:satOff val="11528"/>
                <a:lumOff val="92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3433497" y="1247672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1913473"/>
                <a:satOff val="11528"/>
                <a:lumOff val="924"/>
                <a:alphaOff val="0"/>
              </a:schemeClr>
            </a:fillRef>
            <a:effectRef idx="0">
              <a:schemeClr val="accent4">
                <a:hueOff val="-1913473"/>
                <a:satOff val="11528"/>
                <a:lumOff val="924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err="1" smtClean="0">
                  <a:latin typeface="Arial Narrow"/>
                  <a:cs typeface="Arial Narrow"/>
                </a:rPr>
                <a:t>sm</a:t>
              </a:r>
              <a:r>
                <a:rPr lang="en-US" sz="2000" kern="1200" dirty="0" smtClean="0">
                  <a:latin typeface="Arial Narrow"/>
                  <a:cs typeface="Arial Narrow"/>
                </a:rPr>
                <a:t>-FRET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5" name="Left Arrow 14"/>
            <p:cNvSpPr/>
            <p:nvPr/>
          </p:nvSpPr>
          <p:spPr>
            <a:xfrm rot="16971429">
              <a:off x="4120664" y="2644744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2551298"/>
                <a:satOff val="15371"/>
                <a:lumOff val="1232"/>
                <a:alphaOff val="0"/>
              </a:schemeClr>
            </a:fillRef>
            <a:effectRef idx="0">
              <a:schemeClr val="accent4">
                <a:hueOff val="-2551298"/>
                <a:satOff val="15371"/>
                <a:lumOff val="123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4942821" y="1247672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2551298"/>
                <a:satOff val="15371"/>
                <a:lumOff val="1232"/>
                <a:alphaOff val="0"/>
              </a:schemeClr>
            </a:fillRef>
            <a:effectRef idx="0">
              <a:schemeClr val="accent4">
                <a:hueOff val="-2551298"/>
                <a:satOff val="15371"/>
                <a:lumOff val="123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err="1" smtClean="0">
                  <a:latin typeface="Arial Narrow"/>
                  <a:cs typeface="Arial Narrow"/>
                </a:rPr>
                <a:t>Footprinting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7" name="Left Arrow 16"/>
            <p:cNvSpPr/>
            <p:nvPr/>
          </p:nvSpPr>
          <p:spPr>
            <a:xfrm rot="18514286">
              <a:off x="5006570" y="3071373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3189123"/>
                <a:satOff val="19214"/>
                <a:lumOff val="1540"/>
                <a:alphaOff val="0"/>
              </a:schemeClr>
            </a:fillRef>
            <a:effectRef idx="0">
              <a:schemeClr val="accent4">
                <a:hueOff val="-3189123"/>
                <a:satOff val="19214"/>
                <a:lumOff val="154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6302675" y="1902543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3189123"/>
                <a:satOff val="19214"/>
                <a:lumOff val="1540"/>
                <a:alphaOff val="0"/>
              </a:schemeClr>
            </a:fillRef>
            <a:effectRef idx="0">
              <a:schemeClr val="accent4">
                <a:hueOff val="-3189123"/>
                <a:satOff val="19214"/>
                <a:lumOff val="154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Cross-Linking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9" name="Left Arrow 18"/>
            <p:cNvSpPr/>
            <p:nvPr/>
          </p:nvSpPr>
          <p:spPr>
            <a:xfrm rot="20057143">
              <a:off x="5619636" y="3840134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3826947"/>
                <a:satOff val="23056"/>
                <a:lumOff val="1848"/>
                <a:alphaOff val="0"/>
              </a:schemeClr>
            </a:fillRef>
            <a:effectRef idx="0">
              <a:schemeClr val="accent4">
                <a:hueOff val="-3826947"/>
                <a:satOff val="23056"/>
                <a:lumOff val="184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43723" y="3082580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3826947"/>
                <a:satOff val="23056"/>
                <a:lumOff val="1848"/>
                <a:alphaOff val="0"/>
              </a:schemeClr>
            </a:fillRef>
            <a:effectRef idx="0">
              <a:schemeClr val="accent4">
                <a:hueOff val="-3826947"/>
                <a:satOff val="23056"/>
                <a:lumOff val="184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Circular </a:t>
              </a:r>
              <a:r>
                <a:rPr lang="en-US" sz="2000" kern="1200" dirty="0" err="1" smtClean="0">
                  <a:latin typeface="Arial Narrow"/>
                  <a:cs typeface="Arial Narrow"/>
                </a:rPr>
                <a:t>Dichroism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21" name="Left Arrow 20"/>
            <p:cNvSpPr/>
            <p:nvPr/>
          </p:nvSpPr>
          <p:spPr>
            <a:xfrm>
              <a:off x="5838436" y="4798762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4464771"/>
                <a:satOff val="26899"/>
                <a:lumOff val="2156"/>
                <a:alphaOff val="0"/>
              </a:schemeClr>
            </a:fillRef>
            <a:effectRef idx="0">
              <a:schemeClr val="accent4">
                <a:hueOff val="-4464771"/>
                <a:satOff val="26899"/>
                <a:lumOff val="2156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579579" y="4554062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4464771"/>
                <a:satOff val="26899"/>
                <a:lumOff val="2156"/>
                <a:alphaOff val="0"/>
              </a:schemeClr>
            </a:fillRef>
            <a:effectRef idx="0">
              <a:schemeClr val="accent4">
                <a:hueOff val="-4464771"/>
                <a:satOff val="26899"/>
                <a:lumOff val="215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SAXS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</p:grp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25" name="Shape 51"/>
          <p:cNvSpPr txBox="1">
            <a:spLocks/>
          </p:cNvSpPr>
          <p:nvPr/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Integrative </a:t>
            </a:r>
            <a:r>
              <a:rPr lang="en-US" sz="3000" dirty="0">
                <a:latin typeface="Arial Narrow"/>
                <a:cs typeface="Arial Narrow"/>
              </a:rPr>
              <a:t>Modeling and </a:t>
            </a:r>
            <a:r>
              <a:rPr lang="en-US" sz="3000" dirty="0" smtClean="0">
                <a:latin typeface="Arial Narrow"/>
                <a:cs typeface="Arial Narrow"/>
              </a:rPr>
              <a:t>Simulations)</a:t>
            </a:r>
            <a:endParaRPr lang="en-US" sz="3000" dirty="0">
              <a:latin typeface="Arial Narrow"/>
              <a:cs typeface="Arial Narrow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08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2659"/>
    </mc:Choice>
    <mc:Fallback xmlns="">
      <p:transition xmlns:p14="http://schemas.microsoft.com/office/powerpoint/2010/main" advTm="22659"/>
    </mc:Fallback>
  </mc:AlternateContent>
  <p:timing>
    <p:tnLst>
      <p:par>
        <p:cTn xmlns:p14="http://schemas.microsoft.com/office/powerpoint/2010/main"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57709" y="1488148"/>
            <a:ext cx="8028583" cy="4694505"/>
            <a:chOff x="796739" y="1247672"/>
            <a:chExt cx="8028583" cy="4694505"/>
          </a:xfrm>
          <a:scene3d>
            <a:camera prst="isometricOffAxis2Left" zoom="95000"/>
            <a:lightRig rig="flat" dir="t"/>
          </a:scene3d>
        </p:grpSpPr>
        <p:sp>
          <p:nvSpPr>
            <p:cNvPr id="5" name="Freeform 4"/>
            <p:cNvSpPr/>
            <p:nvPr/>
          </p:nvSpPr>
          <p:spPr>
            <a:xfrm>
              <a:off x="3921214" y="4162543"/>
              <a:ext cx="1779634" cy="1779634"/>
            </a:xfrm>
            <a:custGeom>
              <a:avLst/>
              <a:gdLst>
                <a:gd name="connsiteX0" fmla="*/ 0 w 1779634"/>
                <a:gd name="connsiteY0" fmla="*/ 889817 h 1779634"/>
                <a:gd name="connsiteX1" fmla="*/ 889817 w 1779634"/>
                <a:gd name="connsiteY1" fmla="*/ 0 h 1779634"/>
                <a:gd name="connsiteX2" fmla="*/ 1779634 w 1779634"/>
                <a:gd name="connsiteY2" fmla="*/ 889817 h 1779634"/>
                <a:gd name="connsiteX3" fmla="*/ 889817 w 1779634"/>
                <a:gd name="connsiteY3" fmla="*/ 1779634 h 1779634"/>
                <a:gd name="connsiteX4" fmla="*/ 0 w 1779634"/>
                <a:gd name="connsiteY4" fmla="*/ 889817 h 1779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9634" h="1779634">
                  <a:moveTo>
                    <a:pt x="0" y="889817"/>
                  </a:moveTo>
                  <a:cubicBezTo>
                    <a:pt x="0" y="398385"/>
                    <a:pt x="398385" y="0"/>
                    <a:pt x="889817" y="0"/>
                  </a:cubicBezTo>
                  <a:cubicBezTo>
                    <a:pt x="1381249" y="0"/>
                    <a:pt x="1779634" y="398385"/>
                    <a:pt x="1779634" y="889817"/>
                  </a:cubicBezTo>
                  <a:cubicBezTo>
                    <a:pt x="1779634" y="1381249"/>
                    <a:pt x="1381249" y="1779634"/>
                    <a:pt x="889817" y="1779634"/>
                  </a:cubicBezTo>
                  <a:cubicBezTo>
                    <a:pt x="398385" y="1779634"/>
                    <a:pt x="0" y="1381249"/>
                    <a:pt x="0" y="889817"/>
                  </a:cubicBez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0146" tIns="270146" rIns="270146" bIns="270146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300" b="1" kern="1200" dirty="0" smtClean="0">
                  <a:latin typeface="Arial Narrow"/>
                  <a:cs typeface="Arial Narrow"/>
                </a:rPr>
                <a:t>RNA Structure</a:t>
              </a:r>
              <a:endParaRPr lang="en-US" sz="2300" b="1" kern="1200" dirty="0">
                <a:latin typeface="Arial Narrow"/>
                <a:cs typeface="Arial Narrow"/>
              </a:endParaRPr>
            </a:p>
          </p:txBody>
        </p:sp>
        <p:sp>
          <p:nvSpPr>
            <p:cNvPr id="7" name="Left Arrow 6"/>
            <p:cNvSpPr/>
            <p:nvPr/>
          </p:nvSpPr>
          <p:spPr>
            <a:xfrm rot="10800000">
              <a:off x="1419611" y="4798762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/>
            <p:cNvSpPr/>
            <p:nvPr/>
          </p:nvSpPr>
          <p:spPr>
            <a:xfrm>
              <a:off x="796739" y="4554062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NMR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9" name="Left Arrow 8"/>
            <p:cNvSpPr/>
            <p:nvPr/>
          </p:nvSpPr>
          <p:spPr>
            <a:xfrm rot="12342857">
              <a:off x="1638412" y="3840134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olidFill>
              <a:schemeClr val="bg1">
                <a:lumMod val="85000"/>
              </a:schemeClr>
            </a:solidFill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637824"/>
                <a:satOff val="3843"/>
                <a:lumOff val="308"/>
                <a:alphaOff val="0"/>
              </a:schemeClr>
            </a:fillRef>
            <a:effectRef idx="0">
              <a:schemeClr val="accent4">
                <a:hueOff val="-637824"/>
                <a:satOff val="3843"/>
                <a:lumOff val="30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1132595" y="3082580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637824"/>
                <a:satOff val="3843"/>
                <a:lumOff val="308"/>
                <a:alphaOff val="0"/>
              </a:schemeClr>
            </a:fillRef>
            <a:effectRef idx="0">
              <a:schemeClr val="accent4">
                <a:hueOff val="-637824"/>
                <a:satOff val="3843"/>
                <a:lumOff val="30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err="1" smtClean="0">
                  <a:latin typeface="Arial Narrow"/>
                  <a:cs typeface="Arial Narrow"/>
                </a:rPr>
                <a:t>Cryo</a:t>
              </a:r>
              <a:r>
                <a:rPr lang="en-US" sz="2000" kern="1200" dirty="0" smtClean="0">
                  <a:latin typeface="Arial Narrow"/>
                  <a:cs typeface="Arial Narrow"/>
                </a:rPr>
                <a:t>-EM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1" name="Left Arrow 10"/>
            <p:cNvSpPr/>
            <p:nvPr/>
          </p:nvSpPr>
          <p:spPr>
            <a:xfrm rot="13885714">
              <a:off x="2251477" y="3071373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olidFill>
              <a:schemeClr val="bg1">
                <a:lumMod val="85000"/>
              </a:schemeClr>
            </a:solidFill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1275649"/>
                <a:satOff val="7685"/>
                <a:lumOff val="616"/>
                <a:alphaOff val="0"/>
              </a:schemeClr>
            </a:fillRef>
            <a:effectRef idx="0">
              <a:schemeClr val="accent4">
                <a:hueOff val="-1275649"/>
                <a:satOff val="7685"/>
                <a:lumOff val="616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2073643" y="1902543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1275649"/>
                <a:satOff val="7685"/>
                <a:lumOff val="616"/>
                <a:alphaOff val="0"/>
              </a:schemeClr>
            </a:fillRef>
            <a:effectRef idx="0">
              <a:schemeClr val="accent4">
                <a:hueOff val="-1275649"/>
                <a:satOff val="7685"/>
                <a:lumOff val="61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Mass Spec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3" name="Left Arrow 12"/>
            <p:cNvSpPr/>
            <p:nvPr/>
          </p:nvSpPr>
          <p:spPr>
            <a:xfrm rot="15428571">
              <a:off x="3137383" y="2644744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olidFill>
              <a:schemeClr val="bg1">
                <a:lumMod val="85000"/>
              </a:schemeClr>
            </a:solidFill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1913473"/>
                <a:satOff val="11528"/>
                <a:lumOff val="924"/>
                <a:alphaOff val="0"/>
              </a:schemeClr>
            </a:fillRef>
            <a:effectRef idx="0">
              <a:schemeClr val="accent4">
                <a:hueOff val="-1913473"/>
                <a:satOff val="11528"/>
                <a:lumOff val="924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3433497" y="1247672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1913473"/>
                <a:satOff val="11528"/>
                <a:lumOff val="924"/>
                <a:alphaOff val="0"/>
              </a:schemeClr>
            </a:fillRef>
            <a:effectRef idx="0">
              <a:schemeClr val="accent4">
                <a:hueOff val="-1913473"/>
                <a:satOff val="11528"/>
                <a:lumOff val="924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err="1" smtClean="0">
                  <a:latin typeface="Arial Narrow"/>
                  <a:cs typeface="Arial Narrow"/>
                </a:rPr>
                <a:t>sm</a:t>
              </a:r>
              <a:r>
                <a:rPr lang="en-US" sz="2000" kern="1200" dirty="0" smtClean="0">
                  <a:latin typeface="Arial Narrow"/>
                  <a:cs typeface="Arial Narrow"/>
                </a:rPr>
                <a:t>-FRET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5" name="Left Arrow 14"/>
            <p:cNvSpPr/>
            <p:nvPr/>
          </p:nvSpPr>
          <p:spPr>
            <a:xfrm rot="16971429">
              <a:off x="4120664" y="2644744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olidFill>
              <a:schemeClr val="bg1">
                <a:lumMod val="85000"/>
              </a:schemeClr>
            </a:solidFill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2551298"/>
                <a:satOff val="15371"/>
                <a:lumOff val="1232"/>
                <a:alphaOff val="0"/>
              </a:schemeClr>
            </a:fillRef>
            <a:effectRef idx="0">
              <a:schemeClr val="accent4">
                <a:hueOff val="-2551298"/>
                <a:satOff val="15371"/>
                <a:lumOff val="1232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4942821" y="1247672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2551298"/>
                <a:satOff val="15371"/>
                <a:lumOff val="1232"/>
                <a:alphaOff val="0"/>
              </a:schemeClr>
            </a:fillRef>
            <a:effectRef idx="0">
              <a:schemeClr val="accent4">
                <a:hueOff val="-2551298"/>
                <a:satOff val="15371"/>
                <a:lumOff val="1232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err="1" smtClean="0">
                  <a:latin typeface="Arial Narrow"/>
                  <a:cs typeface="Arial Narrow"/>
                </a:rPr>
                <a:t>Footprinting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7" name="Left Arrow 16"/>
            <p:cNvSpPr/>
            <p:nvPr/>
          </p:nvSpPr>
          <p:spPr>
            <a:xfrm rot="18514286">
              <a:off x="5006570" y="3071373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olidFill>
              <a:schemeClr val="bg1">
                <a:lumMod val="85000"/>
              </a:schemeClr>
            </a:solidFill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3189123"/>
                <a:satOff val="19214"/>
                <a:lumOff val="1540"/>
                <a:alphaOff val="0"/>
              </a:schemeClr>
            </a:fillRef>
            <a:effectRef idx="0">
              <a:schemeClr val="accent4">
                <a:hueOff val="-3189123"/>
                <a:satOff val="19214"/>
                <a:lumOff val="154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6302675" y="1902543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3189123"/>
                <a:satOff val="19214"/>
                <a:lumOff val="1540"/>
                <a:alphaOff val="0"/>
              </a:schemeClr>
            </a:fillRef>
            <a:effectRef idx="0">
              <a:schemeClr val="accent4">
                <a:hueOff val="-3189123"/>
                <a:satOff val="19214"/>
                <a:lumOff val="154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Cross-Linking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19" name="Left Arrow 18"/>
            <p:cNvSpPr/>
            <p:nvPr/>
          </p:nvSpPr>
          <p:spPr>
            <a:xfrm rot="20057143">
              <a:off x="5619636" y="3840134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olidFill>
              <a:schemeClr val="bg1">
                <a:lumMod val="85000"/>
              </a:schemeClr>
            </a:solidFill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3826947"/>
                <a:satOff val="23056"/>
                <a:lumOff val="1848"/>
                <a:alphaOff val="0"/>
              </a:schemeClr>
            </a:fillRef>
            <a:effectRef idx="0">
              <a:schemeClr val="accent4">
                <a:hueOff val="-3826947"/>
                <a:satOff val="23056"/>
                <a:lumOff val="1848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43723" y="3082580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3826947"/>
                <a:satOff val="23056"/>
                <a:lumOff val="1848"/>
                <a:alphaOff val="0"/>
              </a:schemeClr>
            </a:fillRef>
            <a:effectRef idx="0">
              <a:schemeClr val="accent4">
                <a:hueOff val="-3826947"/>
                <a:satOff val="23056"/>
                <a:lumOff val="184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Circular </a:t>
              </a:r>
              <a:r>
                <a:rPr lang="en-US" sz="2000" kern="1200" dirty="0" err="1" smtClean="0">
                  <a:latin typeface="Arial Narrow"/>
                  <a:cs typeface="Arial Narrow"/>
                </a:rPr>
                <a:t>Dichroism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  <p:sp>
          <p:nvSpPr>
            <p:cNvPr id="21" name="Left Arrow 20"/>
            <p:cNvSpPr/>
            <p:nvPr/>
          </p:nvSpPr>
          <p:spPr>
            <a:xfrm>
              <a:off x="5838436" y="4798762"/>
              <a:ext cx="2364014" cy="507195"/>
            </a:xfrm>
            <a:prstGeom prst="leftArrow">
              <a:avLst>
                <a:gd name="adj1" fmla="val 60000"/>
                <a:gd name="adj2" fmla="val 50000"/>
              </a:avLst>
            </a:prstGeom>
            <a:solidFill>
              <a:schemeClr val="bg1">
                <a:lumMod val="85000"/>
              </a:schemeClr>
            </a:solidFill>
            <a:sp3d z="-381000" extrusionH="63500" contourW="12700" prstMaterial="matte">
              <a:contourClr>
                <a:schemeClr val="dk1">
                  <a:tint val="20000"/>
                </a:schemeClr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4464771"/>
                <a:satOff val="26899"/>
                <a:lumOff val="2156"/>
                <a:alphaOff val="0"/>
              </a:schemeClr>
            </a:fillRef>
            <a:effectRef idx="0">
              <a:schemeClr val="accent4">
                <a:hueOff val="-4464771"/>
                <a:satOff val="26899"/>
                <a:lumOff val="2156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579579" y="4554062"/>
              <a:ext cx="1245743" cy="996595"/>
            </a:xfrm>
            <a:custGeom>
              <a:avLst/>
              <a:gdLst>
                <a:gd name="connsiteX0" fmla="*/ 0 w 1245743"/>
                <a:gd name="connsiteY0" fmla="*/ 99660 h 996595"/>
                <a:gd name="connsiteX1" fmla="*/ 99660 w 1245743"/>
                <a:gd name="connsiteY1" fmla="*/ 0 h 996595"/>
                <a:gd name="connsiteX2" fmla="*/ 1146084 w 1245743"/>
                <a:gd name="connsiteY2" fmla="*/ 0 h 996595"/>
                <a:gd name="connsiteX3" fmla="*/ 1245744 w 1245743"/>
                <a:gd name="connsiteY3" fmla="*/ 99660 h 996595"/>
                <a:gd name="connsiteX4" fmla="*/ 1245743 w 1245743"/>
                <a:gd name="connsiteY4" fmla="*/ 896936 h 996595"/>
                <a:gd name="connsiteX5" fmla="*/ 1146083 w 1245743"/>
                <a:gd name="connsiteY5" fmla="*/ 996596 h 996595"/>
                <a:gd name="connsiteX6" fmla="*/ 99660 w 1245743"/>
                <a:gd name="connsiteY6" fmla="*/ 996595 h 996595"/>
                <a:gd name="connsiteX7" fmla="*/ 0 w 1245743"/>
                <a:gd name="connsiteY7" fmla="*/ 896935 h 996595"/>
                <a:gd name="connsiteX8" fmla="*/ 0 w 1245743"/>
                <a:gd name="connsiteY8" fmla="*/ 99660 h 9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5743" h="996595">
                  <a:moveTo>
                    <a:pt x="0" y="99660"/>
                  </a:moveTo>
                  <a:cubicBezTo>
                    <a:pt x="0" y="44619"/>
                    <a:pt x="44619" y="0"/>
                    <a:pt x="99660" y="0"/>
                  </a:cubicBezTo>
                  <a:lnTo>
                    <a:pt x="1146084" y="0"/>
                  </a:lnTo>
                  <a:cubicBezTo>
                    <a:pt x="1201125" y="0"/>
                    <a:pt x="1245744" y="44619"/>
                    <a:pt x="1245744" y="99660"/>
                  </a:cubicBezTo>
                  <a:cubicBezTo>
                    <a:pt x="1245744" y="365419"/>
                    <a:pt x="1245743" y="631177"/>
                    <a:pt x="1245743" y="896936"/>
                  </a:cubicBezTo>
                  <a:cubicBezTo>
                    <a:pt x="1245743" y="951977"/>
                    <a:pt x="1201124" y="996596"/>
                    <a:pt x="1146083" y="996596"/>
                  </a:cubicBezTo>
                  <a:lnTo>
                    <a:pt x="99660" y="996595"/>
                  </a:lnTo>
                  <a:cubicBezTo>
                    <a:pt x="44619" y="996595"/>
                    <a:pt x="0" y="951976"/>
                    <a:pt x="0" y="896935"/>
                  </a:cubicBezTo>
                  <a:lnTo>
                    <a:pt x="0" y="9966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sp3d extrusionH="381000" contourW="38100" prstMaterial="matte">
              <a:contourClr>
                <a:schemeClr val="lt1"/>
              </a:contourClr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-4464771"/>
                <a:satOff val="26899"/>
                <a:lumOff val="2156"/>
                <a:alphaOff val="0"/>
              </a:schemeClr>
            </a:fillRef>
            <a:effectRef idx="0">
              <a:schemeClr val="accent4">
                <a:hueOff val="-4464771"/>
                <a:satOff val="26899"/>
                <a:lumOff val="2156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9669" tIns="59669" rIns="59669" bIns="59669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Arial Narrow"/>
                  <a:cs typeface="Arial Narrow"/>
                </a:rPr>
                <a:t>SAXS</a:t>
              </a:r>
              <a:endParaRPr lang="en-US" sz="2000" kern="1200" dirty="0">
                <a:latin typeface="Arial Narrow"/>
                <a:cs typeface="Arial Narrow"/>
              </a:endParaRPr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Shape 51"/>
          <p:cNvSpPr txBox="1">
            <a:spLocks/>
          </p:cNvSpPr>
          <p:nvPr/>
        </p:nvSpPr>
        <p:spPr>
          <a:xfrm>
            <a:off x="0" y="0"/>
            <a:ext cx="9144000" cy="782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Going From Sequence to Atomic Models</a:t>
            </a:r>
          </a:p>
          <a:p>
            <a:r>
              <a:rPr lang="en-US" sz="3000" dirty="0" smtClean="0">
                <a:latin typeface="Arial Narrow"/>
                <a:cs typeface="Arial Narrow"/>
              </a:rPr>
              <a:t>(via </a:t>
            </a:r>
            <a:r>
              <a:rPr lang="en-US" sz="3000" b="1" i="1" dirty="0" smtClean="0">
                <a:solidFill>
                  <a:srgbClr val="FF0000"/>
                </a:solidFill>
                <a:latin typeface="Arial Narrow"/>
                <a:cs typeface="Arial Narrow"/>
              </a:rPr>
              <a:t>NMR-based</a:t>
            </a:r>
            <a:r>
              <a:rPr lang="en-US" sz="3000" dirty="0" smtClean="0">
                <a:latin typeface="Arial Narrow"/>
                <a:cs typeface="Arial Narrow"/>
              </a:rPr>
              <a:t> Integrative Modeling)</a:t>
            </a:r>
            <a:endParaRPr lang="en-US" sz="300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492662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331"/>
    </mc:Choice>
    <mc:Fallback xmlns="">
      <p:transition xmlns:p14="http://schemas.microsoft.com/office/powerpoint/2010/main" advTm="6331"/>
    </mc:Fallback>
  </mc:AlternateContent>
  <p:timing>
    <p:tnLst>
      <p:par>
        <p:cTn xmlns:p14="http://schemas.microsoft.com/office/powerpoint/2010/main"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vie_cs_explor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5"/>
          <a:srcRect l="11792" t="1411" r="19069" b="8024"/>
          <a:stretch/>
        </p:blipFill>
        <p:spPr>
          <a:xfrm>
            <a:off x="2731306" y="1693335"/>
            <a:ext cx="3884585" cy="393589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  <a:reflection blurRad="6350" stA="52000" endA="300" endPos="16000" dir="5400000" sy="-100000" algn="bl"/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82602" y="3379454"/>
            <a:ext cx="22487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 smtClean="0">
                <a:latin typeface="Helvetica"/>
                <a:cs typeface="Helvetica"/>
              </a:rPr>
              <a:t>Precisely and Accurately Measured</a:t>
            </a:r>
            <a:endParaRPr lang="en-US" sz="2000" dirty="0">
              <a:latin typeface="Helvetica"/>
              <a:cs typeface="Helvetic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22519" y="3432359"/>
            <a:ext cx="24553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 smtClean="0">
                <a:latin typeface="Helvetica"/>
                <a:cs typeface="Helvetica"/>
              </a:rPr>
              <a:t>Sensitive to Base-Pairs</a:t>
            </a:r>
            <a:endParaRPr lang="en-US" sz="2000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5669" y="4560321"/>
            <a:ext cx="2011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 smtClean="0">
                <a:latin typeface="Helvetica"/>
                <a:cs typeface="Helvetica"/>
              </a:rPr>
              <a:t>Site Specific</a:t>
            </a:r>
            <a:endParaRPr lang="en-US" sz="2000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43700" y="4589448"/>
            <a:ext cx="274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 smtClean="0">
                <a:latin typeface="Helvetica"/>
                <a:cs typeface="Helvetica"/>
              </a:rPr>
              <a:t>Sensitive Local Charges</a:t>
            </a:r>
            <a:endParaRPr lang="en-US" sz="200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2602" y="2491136"/>
            <a:ext cx="22487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 smtClean="0">
                <a:latin typeface="Helvetica"/>
                <a:cs typeface="Helvetica"/>
              </a:rPr>
              <a:t>Readily Accessible</a:t>
            </a:r>
            <a:endParaRPr lang="en-US" sz="2000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31014" y="2440337"/>
            <a:ext cx="256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 smtClean="0">
                <a:latin typeface="Helvetica"/>
                <a:cs typeface="Helvetica"/>
              </a:rPr>
              <a:t>Sensitive to </a:t>
            </a:r>
            <a:r>
              <a:rPr lang="en-US" sz="2000" dirty="0">
                <a:latin typeface="Helvetica"/>
                <a:cs typeface="Helvetica"/>
              </a:rPr>
              <a:t>Stacking</a:t>
            </a:r>
          </a:p>
        </p:txBody>
      </p:sp>
      <p:sp>
        <p:nvSpPr>
          <p:cNvPr id="15" name="Shape 51"/>
          <p:cNvSpPr txBox="1">
            <a:spLocks/>
          </p:cNvSpPr>
          <p:nvPr/>
        </p:nvSpPr>
        <p:spPr>
          <a:xfrm>
            <a:off x="0" y="142240"/>
            <a:ext cx="9144000" cy="64008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Arial Narrow"/>
                <a:cs typeface="Arial Narrow"/>
              </a:rPr>
              <a:t>Using Chemical Shifts As “Structural Signatures”</a:t>
            </a:r>
            <a:endParaRPr lang="en-US" sz="3000" dirty="0">
              <a:latin typeface="Arial Narrow"/>
              <a:cs typeface="Arial Narrow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6838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911"/>
    </mc:Choice>
    <mc:Fallback xmlns="">
      <p:transition xmlns:p14="http://schemas.microsoft.com/office/powerpoint/2010/main" advTm="5091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5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/>
      <p:bldP spid="7" grpId="0"/>
      <p:bldP spid="10" grpId="0"/>
      <p:bldP spid="11" grpId="0"/>
      <p:bldP spid="12" grpId="0"/>
      <p:bldP spid="13" grpId="0"/>
    </p:bldLst>
  </p:timing>
  <p:extLst>
    <p:ext uri="{E180D4A7-C9FB-4DFB-919C-405C955672EB}">
      <p14:showEvtLst xmlns:p14="http://schemas.microsoft.com/office/powerpoint/2010/main">
        <p14:playEvt time="19941" objId="2"/>
        <p14:stopEvt time="50911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neddl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8" t="6142" r="24444" b="7578"/>
          <a:stretch/>
        </p:blipFill>
        <p:spPr>
          <a:xfrm>
            <a:off x="274320" y="1680594"/>
            <a:ext cx="2611120" cy="3470526"/>
          </a:xfrm>
          <a:prstGeom prst="rect">
            <a:avLst/>
          </a:prstGeom>
        </p:spPr>
      </p:pic>
      <p:sp>
        <p:nvSpPr>
          <p:cNvPr id="10" name="Shape 51"/>
          <p:cNvSpPr>
            <a:spLocks noGrp="1"/>
          </p:cNvSpPr>
          <p:nvPr>
            <p:ph type="title"/>
          </p:nvPr>
        </p:nvSpPr>
        <p:spPr>
          <a:xfrm>
            <a:off x="0" y="20956"/>
            <a:ext cx="9144000" cy="76136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000" dirty="0">
                <a:latin typeface="Arial Narrow"/>
                <a:cs typeface="Arial Narrow"/>
              </a:rPr>
              <a:t>From Structure to Chemical Shifts</a:t>
            </a:r>
            <a:endParaRPr sz="3000" dirty="0">
              <a:latin typeface="Arial Narrow"/>
              <a:cs typeface="Arial Narrow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923959" y="2326376"/>
            <a:ext cx="2338591" cy="2307477"/>
            <a:chOff x="2923959" y="2153656"/>
            <a:chExt cx="2338591" cy="2307477"/>
          </a:xfrm>
        </p:grpSpPr>
        <p:grpSp>
          <p:nvGrpSpPr>
            <p:cNvPr id="3" name="Group 2"/>
            <p:cNvGrpSpPr/>
            <p:nvPr/>
          </p:nvGrpSpPr>
          <p:grpSpPr>
            <a:xfrm>
              <a:off x="2923959" y="2153656"/>
              <a:ext cx="2186191" cy="1399536"/>
              <a:chOff x="3013777" y="2359634"/>
              <a:chExt cx="2186191" cy="1399536"/>
            </a:xfrm>
          </p:grpSpPr>
          <p:sp>
            <p:nvSpPr>
              <p:cNvPr id="17" name="Right Arrow 16"/>
              <p:cNvSpPr/>
              <p:nvPr/>
            </p:nvSpPr>
            <p:spPr>
              <a:xfrm>
                <a:off x="3069547" y="3361293"/>
                <a:ext cx="2074651" cy="397877"/>
              </a:xfrm>
              <a:prstGeom prst="rightArrow">
                <a:avLst/>
              </a:prstGeom>
              <a:solidFill>
                <a:srgbClr val="0000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6600"/>
                  </a:solidFill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013777" y="2359634"/>
                <a:ext cx="2186191" cy="9079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500" dirty="0" smtClean="0">
                    <a:solidFill>
                      <a:srgbClr val="FF6600"/>
                    </a:solidFill>
                    <a:latin typeface="Helvetica"/>
                    <a:cs typeface="Helvetica"/>
                  </a:rPr>
                  <a:t>RAMSEY</a:t>
                </a:r>
              </a:p>
              <a:p>
                <a:pPr algn="ctr"/>
                <a:r>
                  <a:rPr lang="en-US" dirty="0" smtClean="0">
                    <a:solidFill>
                      <a:srgbClr val="FF6600"/>
                    </a:solidFill>
                    <a:latin typeface="Helvetica"/>
                    <a:cs typeface="Helvetica"/>
                  </a:rPr>
                  <a:t>(Machine-Learning)</a:t>
                </a:r>
                <a:endParaRPr lang="en-US" dirty="0">
                  <a:solidFill>
                    <a:srgbClr val="FF6600"/>
                  </a:solidFill>
                  <a:latin typeface="Helvetica"/>
                  <a:cs typeface="Helvetica"/>
                </a:endParaRP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2941507" y="3553192"/>
              <a:ext cx="2321043" cy="907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500" dirty="0" smtClean="0">
                  <a:solidFill>
                    <a:srgbClr val="FF6600"/>
                  </a:solidFill>
                  <a:latin typeface="Helvetica"/>
                  <a:cs typeface="Helvetica"/>
                </a:rPr>
                <a:t>LARMOR</a:t>
              </a:r>
              <a:r>
                <a:rPr lang="en-US" sz="3500" baseline="30000" dirty="0" smtClean="0">
                  <a:solidFill>
                    <a:srgbClr val="FF6600"/>
                  </a:solidFill>
                  <a:latin typeface="Helvetica"/>
                  <a:cs typeface="Helvetica"/>
                </a:rPr>
                <a:t>D</a:t>
              </a:r>
            </a:p>
            <a:p>
              <a:pPr lvl="0" algn="ctr"/>
              <a:r>
                <a:rPr lang="en-US" dirty="0" smtClean="0">
                  <a:solidFill>
                    <a:srgbClr val="FF6600"/>
                  </a:solidFill>
                  <a:latin typeface="Helvetica"/>
                  <a:cs typeface="Helvetica"/>
                </a:rPr>
                <a:t>(Genetic Algorithm)</a:t>
              </a:r>
              <a:endParaRPr lang="en-US" dirty="0">
                <a:solidFill>
                  <a:srgbClr val="FF6600"/>
                </a:solidFill>
                <a:latin typeface="Helvetica"/>
                <a:cs typeface="Helvetica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" y="6125487"/>
            <a:ext cx="792480" cy="504587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-10160" y="782320"/>
            <a:ext cx="7233920" cy="152400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uble Brace 17"/>
          <p:cNvSpPr/>
          <p:nvPr/>
        </p:nvSpPr>
        <p:spPr>
          <a:xfrm>
            <a:off x="5496560" y="1220622"/>
            <a:ext cx="2794000" cy="4635196"/>
          </a:xfrm>
          <a:prstGeom prst="bracePair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602703"/>
              </p:ext>
            </p:extLst>
          </p:nvPr>
        </p:nvGraphicFramePr>
        <p:xfrm>
          <a:off x="5980092" y="1330960"/>
          <a:ext cx="1826936" cy="4445000"/>
        </p:xfrm>
        <a:graphic>
          <a:graphicData uri="http://schemas.openxmlformats.org/drawingml/2006/table">
            <a:tbl>
              <a:tblPr/>
              <a:tblGrid>
                <a:gridCol w="456734"/>
                <a:gridCol w="456734"/>
                <a:gridCol w="456734"/>
                <a:gridCol w="456734"/>
              </a:tblGrid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1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90.2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90.6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U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90.8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5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89.9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6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91.4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U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7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92.3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89.2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A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9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85.5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G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10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C1'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b="0" i="0" u="none" strike="noStrike" dirty="0">
                          <a:solidFill>
                            <a:srgbClr val="FF6600"/>
                          </a:solidFill>
                          <a:effectLst/>
                          <a:latin typeface="Arial Narrow"/>
                          <a:cs typeface="Arial Narrow"/>
                        </a:rPr>
                        <a:t>81.3</a:t>
                      </a: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536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6600"/>
                          </a:solidFill>
                          <a:effectLst/>
                          <a:latin typeface="Arial Narrow"/>
                          <a:ea typeface="Wingdings"/>
                          <a:cs typeface="Arial Narrow"/>
                          <a:sym typeface="Wingdings"/>
                        </a:rPr>
                        <a:t></a:t>
                      </a:r>
                      <a:endParaRPr lang="en-US" sz="2000" b="0" i="0" u="none" strike="noStrike" dirty="0">
                        <a:solidFill>
                          <a:srgbClr val="FF6600"/>
                        </a:solidFill>
                        <a:effectLst/>
                        <a:latin typeface="Arial Narrow"/>
                        <a:cs typeface="Arial Narrow"/>
                      </a:endParaRPr>
                    </a:p>
                  </a:txBody>
                  <a:tcPr marL="25400" marR="254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22" name="Text Box 3"/>
          <p:cNvSpPr txBox="1">
            <a:spLocks noChangeArrowheads="1"/>
          </p:cNvSpPr>
          <p:nvPr/>
        </p:nvSpPr>
        <p:spPr bwMode="auto">
          <a:xfrm>
            <a:off x="2918769" y="4754880"/>
            <a:ext cx="2309707" cy="5857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sz="1600" i="1" dirty="0" smtClean="0">
                <a:solidFill>
                  <a:schemeClr val="tx1"/>
                </a:solidFill>
                <a:latin typeface="Arial Narrow"/>
                <a:cs typeface="Arial Narrow"/>
              </a:rPr>
              <a:t>Phys</a:t>
            </a:r>
            <a:r>
              <a:rPr lang="en-US" sz="1600" i="1" dirty="0">
                <a:solidFill>
                  <a:schemeClr val="tx1"/>
                </a:solidFill>
                <a:latin typeface="Arial Narrow"/>
                <a:cs typeface="Arial Narrow"/>
              </a:rPr>
              <a:t>. Chem. B, </a:t>
            </a:r>
            <a:r>
              <a:rPr lang="en-US" sz="1600" i="1" dirty="0" smtClean="0">
                <a:solidFill>
                  <a:schemeClr val="tx1"/>
                </a:solidFill>
                <a:latin typeface="Arial Narrow"/>
                <a:cs typeface="Arial Narrow"/>
              </a:rPr>
              <a:t>2013</a:t>
            </a:r>
            <a:endParaRPr lang="en-US" sz="1600" i="1" dirty="0">
              <a:solidFill>
                <a:schemeClr val="tx1"/>
              </a:solidFill>
              <a:latin typeface="Arial Narrow"/>
              <a:cs typeface="Arial Narrow"/>
            </a:endParaRPr>
          </a:p>
          <a:p>
            <a:pPr algn="ctr"/>
            <a:r>
              <a:rPr lang="en-US" sz="1600" i="1" dirty="0" smtClean="0">
                <a:solidFill>
                  <a:schemeClr val="tx1"/>
                </a:solidFill>
                <a:latin typeface="Arial Narrow"/>
                <a:cs typeface="Arial Narrow"/>
              </a:rPr>
              <a:t>J</a:t>
            </a:r>
            <a:r>
              <a:rPr lang="en-US" sz="1600" i="1" dirty="0">
                <a:solidFill>
                  <a:schemeClr val="tx1"/>
                </a:solidFill>
                <a:latin typeface="Arial Narrow"/>
                <a:cs typeface="Arial Narrow"/>
              </a:rPr>
              <a:t>. Phys. Chem. B, </a:t>
            </a:r>
            <a:r>
              <a:rPr lang="en-US" sz="1600" i="1" dirty="0" smtClean="0">
                <a:solidFill>
                  <a:schemeClr val="tx1"/>
                </a:solidFill>
                <a:latin typeface="Arial Narrow"/>
                <a:cs typeface="Arial Narrow"/>
              </a:rPr>
              <a:t>2014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3995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9434"/>
    </mc:Choice>
    <mc:Fallback xmlns="">
      <p:transition xmlns:p14="http://schemas.microsoft.com/office/powerpoint/2010/main" advTm="79434"/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9|4.6|2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4|14.7|14.5|11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8|46.4|4.6|5.8|34.9|21.1|24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8|46.4|4.6|5.8|34.9|21.1|24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13.9|3.1|12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|11.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8|15.7|9.5|26.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4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3|85|0.8|0.9|11.2|0.3|0.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|1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5|4.5|3.8|7.4|1.3|7.3|3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|15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6|9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3|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2|6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5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24969</TotalTime>
  <Words>1701</Words>
  <Application>Microsoft Macintosh PowerPoint</Application>
  <PresentationFormat>On-screen Show (4:3)</PresentationFormat>
  <Paragraphs>580</Paragraphs>
  <Slides>30</Slides>
  <Notes>15</Notes>
  <HiddenSlides>1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Discriminating Native from Non-Native RNA Structure Using Unassigned Chemical Shift Data Toward Rapid RNA Structure Elucidation </vt:lpstr>
      <vt:lpstr>PowerPoint Presentation</vt:lpstr>
      <vt:lpstr>PowerPoint Presentation</vt:lpstr>
      <vt:lpstr>PowerPoint Presentation</vt:lpstr>
      <vt:lpstr>Challenge: Going From Sequence to Atomic Models</vt:lpstr>
      <vt:lpstr>PowerPoint Presentation</vt:lpstr>
      <vt:lpstr>PowerPoint Presentation</vt:lpstr>
      <vt:lpstr>PowerPoint Presentation</vt:lpstr>
      <vt:lpstr>From Structure to Chemical Shifts</vt:lpstr>
      <vt:lpstr>PowerPoint Presentation</vt:lpstr>
      <vt:lpstr>PowerPoint Presentation</vt:lpstr>
      <vt:lpstr>Using Assigned Chemical Shifts, Comparison Is Straightforward </vt:lpstr>
      <vt:lpstr>Not So Straightforward Using Unassigned Chemical Shifts</vt:lpstr>
      <vt:lpstr>The “Computational” Assignment Problem</vt:lpstr>
      <vt:lpstr>Structure-Based Assignment</vt:lpstr>
      <vt:lpstr>Results: SCAHA Accuracy (over test set of 52 RNAs)</vt:lpstr>
      <vt:lpstr>Results: SCAHA Accuracy (over test set of 52 RNAs)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Correlation Between Assignment Error and RMSD</vt:lpstr>
      <vt:lpstr>So—Are The Low Error Models Native-Like?</vt:lpstr>
      <vt:lpstr>PowerPoint Presentation</vt:lpstr>
      <vt:lpstr>PowerPoint Presentation</vt:lpstr>
      <vt:lpstr>Can Chemical Shift Error Broadly Resolve Native-Like From Decoys?</vt:lpstr>
      <vt:lpstr>PowerPoint Presentation</vt:lpstr>
      <vt:lpstr>Acknowledgements</vt:lpstr>
    </vt:vector>
  </TitlesOfParts>
  <Company>University of Michigan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Chalk Talk</dc:title>
  <dc:creator>Aaron Terrence Frank</dc:creator>
  <cp:lastModifiedBy>Aaron Terrence Frank</cp:lastModifiedBy>
  <cp:revision>949</cp:revision>
  <dcterms:created xsi:type="dcterms:W3CDTF">2015-09-06T16:05:01Z</dcterms:created>
  <dcterms:modified xsi:type="dcterms:W3CDTF">2017-06-13T17:13:37Z</dcterms:modified>
</cp:coreProperties>
</file>